
<file path=[Content_Types].xml><?xml version="1.0" encoding="utf-8"?>
<Types xmlns="http://schemas.openxmlformats.org/package/2006/content-types">
  <Default Extension="rels" ContentType="application/vnd.openxmlformats-package.relationships+xml"/>
  <Default Extension="xls" ContentType="application/vnd.ms-excel"/>
  <Default Extension="xml" ContentType="application/xml"/>
  <Default Extension="jpeg" ContentType="image/jpeg"/>
  <Default Extension="vml" ContentType="application/vnd.openxmlformats-officedocument.vmlDrawing"/>
  <Default Extension="png" ContentType="image/png"/>
  <Default Extension="bin" ContentType="application/vnd.openxmlformats-officedocument.presentationml.printerSettings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5" r:id="rId1"/>
  </p:sldMasterIdLst>
  <p:notesMasterIdLst>
    <p:notesMasterId r:id="rId75"/>
  </p:notesMasterIdLst>
  <p:sldIdLst>
    <p:sldId id="306" r:id="rId2"/>
    <p:sldId id="417" r:id="rId3"/>
    <p:sldId id="418" r:id="rId4"/>
    <p:sldId id="415" r:id="rId5"/>
    <p:sldId id="419" r:id="rId6"/>
    <p:sldId id="420" r:id="rId7"/>
    <p:sldId id="421" r:id="rId8"/>
    <p:sldId id="422" r:id="rId9"/>
    <p:sldId id="423" r:id="rId10"/>
    <p:sldId id="424" r:id="rId11"/>
    <p:sldId id="425" r:id="rId12"/>
    <p:sldId id="426" r:id="rId13"/>
    <p:sldId id="427" r:id="rId14"/>
    <p:sldId id="428" r:id="rId15"/>
    <p:sldId id="429" r:id="rId16"/>
    <p:sldId id="430" r:id="rId17"/>
    <p:sldId id="431" r:id="rId18"/>
    <p:sldId id="432" r:id="rId19"/>
    <p:sldId id="433" r:id="rId20"/>
    <p:sldId id="446" r:id="rId21"/>
    <p:sldId id="447" r:id="rId22"/>
    <p:sldId id="451" r:id="rId23"/>
    <p:sldId id="448" r:id="rId24"/>
    <p:sldId id="449" r:id="rId25"/>
    <p:sldId id="450" r:id="rId26"/>
    <p:sldId id="452" r:id="rId27"/>
    <p:sldId id="434" r:id="rId28"/>
    <p:sldId id="435" r:id="rId29"/>
    <p:sldId id="443" r:id="rId30"/>
    <p:sldId id="343" r:id="rId31"/>
    <p:sldId id="344" r:id="rId32"/>
    <p:sldId id="345" r:id="rId33"/>
    <p:sldId id="346" r:id="rId34"/>
    <p:sldId id="347" r:id="rId35"/>
    <p:sldId id="348" r:id="rId36"/>
    <p:sldId id="349" r:id="rId37"/>
    <p:sldId id="350" r:id="rId38"/>
    <p:sldId id="351" r:id="rId39"/>
    <p:sldId id="352" r:id="rId40"/>
    <p:sldId id="353" r:id="rId41"/>
    <p:sldId id="354" r:id="rId42"/>
    <p:sldId id="355" r:id="rId43"/>
    <p:sldId id="357" r:id="rId44"/>
    <p:sldId id="358" r:id="rId45"/>
    <p:sldId id="442" r:id="rId46"/>
    <p:sldId id="437" r:id="rId47"/>
    <p:sldId id="436" r:id="rId48"/>
    <p:sldId id="438" r:id="rId49"/>
    <p:sldId id="439" r:id="rId50"/>
    <p:sldId id="440" r:id="rId51"/>
    <p:sldId id="441" r:id="rId52"/>
    <p:sldId id="444" r:id="rId53"/>
    <p:sldId id="445" r:id="rId54"/>
    <p:sldId id="473" r:id="rId55"/>
    <p:sldId id="454" r:id="rId56"/>
    <p:sldId id="455" r:id="rId57"/>
    <p:sldId id="456" r:id="rId58"/>
    <p:sldId id="457" r:id="rId59"/>
    <p:sldId id="458" r:id="rId60"/>
    <p:sldId id="459" r:id="rId61"/>
    <p:sldId id="460" r:id="rId62"/>
    <p:sldId id="461" r:id="rId63"/>
    <p:sldId id="462" r:id="rId64"/>
    <p:sldId id="463" r:id="rId65"/>
    <p:sldId id="464" r:id="rId66"/>
    <p:sldId id="465" r:id="rId67"/>
    <p:sldId id="466" r:id="rId68"/>
    <p:sldId id="467" r:id="rId69"/>
    <p:sldId id="468" r:id="rId70"/>
    <p:sldId id="469" r:id="rId71"/>
    <p:sldId id="470" r:id="rId72"/>
    <p:sldId id="471" r:id="rId73"/>
    <p:sldId id="472" r:id="rId7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B74D"/>
    <a:srgbClr val="20E421"/>
    <a:srgbClr val="0011CF"/>
    <a:srgbClr val="FF0000"/>
    <a:srgbClr val="F3F3F3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47" autoAdjust="0"/>
    <p:restoredTop sz="77066" autoAdjust="0"/>
  </p:normalViewPr>
  <p:slideViewPr>
    <p:cSldViewPr snapToGrid="0">
      <p:cViewPr varScale="1">
        <p:scale>
          <a:sx n="62" d="100"/>
          <a:sy n="62" d="100"/>
        </p:scale>
        <p:origin x="-1192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64" Type="http://schemas.openxmlformats.org/officeDocument/2006/relationships/slide" Target="slides/slide63.xml"/><Relationship Id="rId60" Type="http://schemas.openxmlformats.org/officeDocument/2006/relationships/slide" Target="slides/slide59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" Type="http://schemas.openxmlformats.org/officeDocument/2006/relationships/slide" Target="slides/slide6.xml"/><Relationship Id="rId43" Type="http://schemas.openxmlformats.org/officeDocument/2006/relationships/slide" Target="slides/slide42.xml"/><Relationship Id="rId74" Type="http://schemas.openxmlformats.org/officeDocument/2006/relationships/slide" Target="slides/slide73.xml"/><Relationship Id="rId25" Type="http://schemas.openxmlformats.org/officeDocument/2006/relationships/slide" Target="slides/slide24.xml"/><Relationship Id="rId10" Type="http://schemas.openxmlformats.org/officeDocument/2006/relationships/slide" Target="slides/slide9.xml"/><Relationship Id="rId50" Type="http://schemas.openxmlformats.org/officeDocument/2006/relationships/slide" Target="slides/slide49.xml"/><Relationship Id="rId77" Type="http://schemas.openxmlformats.org/officeDocument/2006/relationships/presProps" Target="presProps.xml"/><Relationship Id="rId63" Type="http://schemas.openxmlformats.org/officeDocument/2006/relationships/slide" Target="slides/slide62.xml"/><Relationship Id="rId17" Type="http://schemas.openxmlformats.org/officeDocument/2006/relationships/slide" Target="slides/slide16.xml"/><Relationship Id="rId9" Type="http://schemas.openxmlformats.org/officeDocument/2006/relationships/slide" Target="slides/slide8.xml"/><Relationship Id="rId18" Type="http://schemas.openxmlformats.org/officeDocument/2006/relationships/slide" Target="slides/slide17.xml"/><Relationship Id="rId27" Type="http://schemas.openxmlformats.org/officeDocument/2006/relationships/slide" Target="slides/slide26.xml"/><Relationship Id="rId71" Type="http://schemas.openxmlformats.org/officeDocument/2006/relationships/slide" Target="slides/slide70.xml"/><Relationship Id="rId14" Type="http://schemas.openxmlformats.org/officeDocument/2006/relationships/slide" Target="slides/slide13.xml"/><Relationship Id="rId4" Type="http://schemas.openxmlformats.org/officeDocument/2006/relationships/slide" Target="slides/slide3.xml"/><Relationship Id="rId28" Type="http://schemas.openxmlformats.org/officeDocument/2006/relationships/slide" Target="slides/slide27.xml"/><Relationship Id="rId45" Type="http://schemas.openxmlformats.org/officeDocument/2006/relationships/slide" Target="slides/slide44.xml"/><Relationship Id="rId58" Type="http://schemas.openxmlformats.org/officeDocument/2006/relationships/slide" Target="slides/slide57.xml"/><Relationship Id="rId42" Type="http://schemas.openxmlformats.org/officeDocument/2006/relationships/slide" Target="slides/slide41.xml"/><Relationship Id="rId73" Type="http://schemas.openxmlformats.org/officeDocument/2006/relationships/slide" Target="slides/slide72.xml"/><Relationship Id="rId6" Type="http://schemas.openxmlformats.org/officeDocument/2006/relationships/slide" Target="slides/slide5.xml"/><Relationship Id="rId49" Type="http://schemas.openxmlformats.org/officeDocument/2006/relationships/slide" Target="slides/slide48.xml"/><Relationship Id="rId44" Type="http://schemas.openxmlformats.org/officeDocument/2006/relationships/slide" Target="slides/slide43.xml"/><Relationship Id="rId69" Type="http://schemas.openxmlformats.org/officeDocument/2006/relationships/slide" Target="slides/slide68.xml"/><Relationship Id="rId19" Type="http://schemas.openxmlformats.org/officeDocument/2006/relationships/slide" Target="slides/slide18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2" Type="http://schemas.openxmlformats.org/officeDocument/2006/relationships/slide" Target="slides/slide1.xml"/><Relationship Id="rId46" Type="http://schemas.openxmlformats.org/officeDocument/2006/relationships/slide" Target="slides/slide45.xml"/><Relationship Id="rId57" Type="http://schemas.openxmlformats.org/officeDocument/2006/relationships/slide" Target="slides/slide56.xml"/><Relationship Id="rId59" Type="http://schemas.openxmlformats.org/officeDocument/2006/relationships/slide" Target="slides/slide58.xml"/><Relationship Id="rId35" Type="http://schemas.openxmlformats.org/officeDocument/2006/relationships/slide" Target="slides/slide34.xml"/><Relationship Id="rId51" Type="http://schemas.openxmlformats.org/officeDocument/2006/relationships/slide" Target="slides/slide50.xml"/><Relationship Id="rId55" Type="http://schemas.openxmlformats.org/officeDocument/2006/relationships/slide" Target="slides/slide54.xml"/><Relationship Id="rId31" Type="http://schemas.openxmlformats.org/officeDocument/2006/relationships/slide" Target="slides/slide30.xml"/><Relationship Id="rId34" Type="http://schemas.openxmlformats.org/officeDocument/2006/relationships/slide" Target="slides/slide33.xml"/><Relationship Id="rId40" Type="http://schemas.openxmlformats.org/officeDocument/2006/relationships/slide" Target="slides/slide39.xml"/><Relationship Id="rId62" Type="http://schemas.openxmlformats.org/officeDocument/2006/relationships/slide" Target="slides/slide61.xml"/><Relationship Id="rId66" Type="http://schemas.openxmlformats.org/officeDocument/2006/relationships/slide" Target="slides/slide65.xml"/><Relationship Id="rId36" Type="http://schemas.openxmlformats.org/officeDocument/2006/relationships/slide" Target="slides/slide35.xml"/><Relationship Id="rId72" Type="http://schemas.openxmlformats.org/officeDocument/2006/relationships/slide" Target="slides/slide71.xml"/><Relationship Id="rId1" Type="http://schemas.openxmlformats.org/officeDocument/2006/relationships/slideMaster" Target="slideMasters/slideMaster1.xml"/><Relationship Id="rId24" Type="http://schemas.openxmlformats.org/officeDocument/2006/relationships/slide" Target="slides/slide23.xml"/><Relationship Id="rId47" Type="http://schemas.openxmlformats.org/officeDocument/2006/relationships/slide" Target="slides/slide46.xml"/><Relationship Id="rId56" Type="http://schemas.openxmlformats.org/officeDocument/2006/relationships/slide" Target="slides/slide55.xml"/><Relationship Id="rId48" Type="http://schemas.openxmlformats.org/officeDocument/2006/relationships/slide" Target="slides/slide47.xml"/><Relationship Id="rId7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2" Type="http://schemas.openxmlformats.org/officeDocument/2006/relationships/slide" Target="slides/slide51.xml"/><Relationship Id="rId65" Type="http://schemas.openxmlformats.org/officeDocument/2006/relationships/slide" Target="slides/slide64.xml"/><Relationship Id="rId67" Type="http://schemas.openxmlformats.org/officeDocument/2006/relationships/slide" Target="slides/slide66.xml"/><Relationship Id="rId54" Type="http://schemas.openxmlformats.org/officeDocument/2006/relationships/slide" Target="slides/slide53.xml"/><Relationship Id="rId12" Type="http://schemas.openxmlformats.org/officeDocument/2006/relationships/slide" Target="slides/slide11.xml"/><Relationship Id="rId76" Type="http://schemas.openxmlformats.org/officeDocument/2006/relationships/printerSettings" Target="printerSettings/printerSettings1.bin"/><Relationship Id="rId79" Type="http://schemas.openxmlformats.org/officeDocument/2006/relationships/theme" Target="theme/theme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23" Type="http://schemas.openxmlformats.org/officeDocument/2006/relationships/slide" Target="slides/slide22.xml"/><Relationship Id="rId61" Type="http://schemas.openxmlformats.org/officeDocument/2006/relationships/slide" Target="slides/slide60.xml"/><Relationship Id="rId53" Type="http://schemas.openxmlformats.org/officeDocument/2006/relationships/slide" Target="slides/slide52.xml"/><Relationship Id="rId26" Type="http://schemas.openxmlformats.org/officeDocument/2006/relationships/slide" Target="slides/slide25.xml"/><Relationship Id="rId30" Type="http://schemas.openxmlformats.org/officeDocument/2006/relationships/slide" Target="slides/slide29.xml"/><Relationship Id="rId11" Type="http://schemas.openxmlformats.org/officeDocument/2006/relationships/slide" Target="slides/slide10.xml"/><Relationship Id="rId68" Type="http://schemas.openxmlformats.org/officeDocument/2006/relationships/slide" Target="slides/slide67.xml"/><Relationship Id="rId29" Type="http://schemas.openxmlformats.org/officeDocument/2006/relationships/slide" Target="slides/slide28.xml"/><Relationship Id="rId16" Type="http://schemas.openxmlformats.org/officeDocument/2006/relationships/slide" Target="slides/slide15.xml"/><Relationship Id="rId33" Type="http://schemas.openxmlformats.org/officeDocument/2006/relationships/slide" Target="slides/slide32.xml"/><Relationship Id="rId41" Type="http://schemas.openxmlformats.org/officeDocument/2006/relationships/slide" Target="slides/slide4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78" Type="http://schemas.openxmlformats.org/officeDocument/2006/relationships/viewProps" Target="viewProps.xml"/><Relationship Id="rId22" Type="http://schemas.openxmlformats.org/officeDocument/2006/relationships/slide" Target="slides/slide21.xml"/><Relationship Id="rId21" Type="http://schemas.openxmlformats.org/officeDocument/2006/relationships/slide" Target="slides/slide20.xml"/></Relationships>
</file>

<file path=ppt/_rels/viewProps.xml.rels><?xml version="1.0" encoding="UTF-8" standalone="yes"?>
<Relationships xmlns="http://schemas.openxmlformats.org/package/2006/relationships"><Relationship Id="rId6" Type="http://schemas.openxmlformats.org/officeDocument/2006/relationships/slide" Target="slides/slide43.xml"/><Relationship Id="rId4" Type="http://schemas.openxmlformats.org/officeDocument/2006/relationships/slide" Target="slides/slide34.xml"/><Relationship Id="rId1" Type="http://schemas.openxmlformats.org/officeDocument/2006/relationships/slide" Target="slides/slide5.xml"/><Relationship Id="rId2" Type="http://schemas.openxmlformats.org/officeDocument/2006/relationships/slide" Target="slides/slide15.xml"/><Relationship Id="rId3" Type="http://schemas.openxmlformats.org/officeDocument/2006/relationships/slide" Target="slides/slide32.xml"/><Relationship Id="rId5" Type="http://schemas.openxmlformats.org/officeDocument/2006/relationships/slide" Target="slides/slide3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B5BF3AB-59FF-414B-985C-06B2D8D57C9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1961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6D4BA7-013F-B841-9F66-A0925010BBCF}" type="slidenum">
              <a:rPr lang="en-US"/>
              <a:pPr/>
              <a:t>30</a:t>
            </a:fld>
            <a:endParaRPr lang="en-US"/>
          </a:p>
        </p:txBody>
      </p:sp>
      <p:sp>
        <p:nvSpPr>
          <p:cNvPr id="371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717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It provides a means of describing data with its natural structure only--that is, without superimposing any additional structure for machine representation purposes. Accordingly, it provides a basis for a high level data language which will yield maximal independence between programs on the one hand and machine representation on the other. 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1531CB-882A-E34A-A169-290F3991B671}" type="slidenum">
              <a:rPr lang="en-US"/>
              <a:pPr/>
              <a:t>33</a:t>
            </a:fld>
            <a:endParaRPr lang="en-US"/>
          </a:p>
        </p:txBody>
      </p:sp>
      <p:sp>
        <p:nvSpPr>
          <p:cNvPr id="3758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/>
              <a:t>It turns out that you can express a wide variety of computations using only a handful of operators.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/>
              <a:t>(granted we had a minute for Bill (clearly Bill) to describe this new eScience movement)</a:t>
            </a:r>
          </a:p>
          <a:p>
            <a:endParaRPr lang="en-US"/>
          </a:p>
          <a:p>
            <a:r>
              <a:rPr lang="en-US"/>
              <a:t>We want to give a little background of our project before we launch into it, so we will discuss the problem we are trying to solve.</a:t>
            </a:r>
          </a:p>
          <a:p>
            <a:endParaRPr lang="en-US"/>
          </a:p>
          <a:p>
            <a:r>
              <a:rPr lang="en-US"/>
              <a:t>Essentially, we want to remove the speed-bump of data handling from the scientists.</a:t>
            </a: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1153E3DF-67AE-8543-94C4-0A98CBCA3FBF}" type="slidenum">
              <a:rPr lang="en-US" sz="1200"/>
              <a:pPr/>
              <a:t>56</a:t>
            </a:fld>
            <a:endParaRPr 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420195F6-D22A-D142-8020-CAE28F507A3E}" type="slidenum">
              <a:rPr lang="en-US" sz="1200"/>
              <a:pPr/>
              <a:t>57</a:t>
            </a:fld>
            <a:endParaRPr lang="en-US" sz="1200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/>
              <a:t>Previously, researchers had to manually cross-reference data between spreadsheets. </a:t>
            </a:r>
          </a:p>
          <a:p>
            <a:pPr eaLnBrk="1" hangingPunct="1"/>
            <a:endParaRPr lang="en-US"/>
          </a:p>
          <a:p>
            <a:pPr eaLnBrk="1" hangingPunct="1"/>
            <a:r>
              <a:rPr lang="en-US"/>
              <a:t>We</a:t>
            </a:r>
            <a:r>
              <a:rPr lang="ja-JP" altLang="en-US"/>
              <a:t>’</a:t>
            </a:r>
            <a:r>
              <a:rPr lang="en-US" altLang="ja-JP"/>
              <a:t>ve heard that this process in particular could take a week to do depending on the number of data sources.</a:t>
            </a:r>
          </a:p>
          <a:p>
            <a:pPr eaLnBrk="1" hangingPunct="1"/>
            <a:endParaRPr lang="en-US"/>
          </a:p>
          <a:p>
            <a:pPr eaLnBrk="1" hangingPunct="1"/>
            <a:r>
              <a:rPr lang="en-US"/>
              <a:t>But as common database users, we recognize that the join between these datasets is trivially expressed in SQL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2" name="Group 2"/>
          <p:cNvGrpSpPr>
            <a:grpSpLocks/>
          </p:cNvGrpSpPr>
          <p:nvPr/>
        </p:nvGrpSpPr>
        <p:grpSpPr bwMode="auto">
          <a:xfrm>
            <a:off x="290513" y="2546350"/>
            <a:ext cx="711200" cy="474663"/>
            <a:chOff x="720" y="336"/>
            <a:chExt cx="624" cy="432"/>
          </a:xfrm>
        </p:grpSpPr>
        <p:sp>
          <p:nvSpPr>
            <p:cNvPr id="30723" name="Rectangle 3"/>
            <p:cNvSpPr>
              <a:spLocks noChangeArrowheads="1"/>
            </p:cNvSpPr>
            <p:nvPr/>
          </p:nvSpPr>
          <p:spPr bwMode="auto">
            <a:xfrm>
              <a:off x="720" y="336"/>
              <a:ext cx="384" cy="432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24" name="Rectangle 4"/>
            <p:cNvSpPr>
              <a:spLocks noChangeArrowheads="1"/>
            </p:cNvSpPr>
            <p:nvPr/>
          </p:nvSpPr>
          <p:spPr bwMode="auto">
            <a:xfrm>
              <a:off x="1056" y="336"/>
              <a:ext cx="288" cy="432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725" name="Group 5"/>
          <p:cNvGrpSpPr>
            <a:grpSpLocks/>
          </p:cNvGrpSpPr>
          <p:nvPr/>
        </p:nvGrpSpPr>
        <p:grpSpPr bwMode="auto">
          <a:xfrm>
            <a:off x="414338" y="2968625"/>
            <a:ext cx="738187" cy="474663"/>
            <a:chOff x="912" y="2640"/>
            <a:chExt cx="672" cy="432"/>
          </a:xfrm>
        </p:grpSpPr>
        <p:sp>
          <p:nvSpPr>
            <p:cNvPr id="30726" name="Rectangle 6"/>
            <p:cNvSpPr>
              <a:spLocks noChangeArrowheads="1"/>
            </p:cNvSpPr>
            <p:nvPr/>
          </p:nvSpPr>
          <p:spPr bwMode="auto">
            <a:xfrm>
              <a:off x="912" y="2640"/>
              <a:ext cx="384" cy="4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27" name="Rectangle 7"/>
            <p:cNvSpPr>
              <a:spLocks noChangeArrowheads="1"/>
            </p:cNvSpPr>
            <p:nvPr/>
          </p:nvSpPr>
          <p:spPr bwMode="auto">
            <a:xfrm>
              <a:off x="1248" y="2640"/>
              <a:ext cx="336" cy="432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728" name="Rectangle 8"/>
          <p:cNvSpPr>
            <a:spLocks noChangeArrowheads="1"/>
          </p:cNvSpPr>
          <p:nvPr/>
        </p:nvSpPr>
        <p:spPr bwMode="auto">
          <a:xfrm>
            <a:off x="0" y="28956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9" name="Rectangle 9"/>
          <p:cNvSpPr>
            <a:spLocks noChangeArrowheads="1"/>
          </p:cNvSpPr>
          <p:nvPr/>
        </p:nvSpPr>
        <p:spPr bwMode="auto">
          <a:xfrm>
            <a:off x="635000" y="24384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0" name="Rectangle 10"/>
          <p:cNvSpPr>
            <a:spLocks noGrp="1" noChangeArrowheads="1"/>
          </p:cNvSpPr>
          <p:nvPr>
            <p:ph type="ctrTitle"/>
          </p:nvPr>
        </p:nvSpPr>
        <p:spPr>
          <a:xfrm>
            <a:off x="879475" y="682625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0731" name="Rectangle 11"/>
          <p:cNvSpPr>
            <a:spLocks noGrp="1" noChangeArrowheads="1"/>
          </p:cNvSpPr>
          <p:nvPr>
            <p:ph type="subTitle" idx="1"/>
          </p:nvPr>
        </p:nvSpPr>
        <p:spPr>
          <a:xfrm>
            <a:off x="1309688" y="1968500"/>
            <a:ext cx="6238875" cy="1042988"/>
          </a:xfrm>
        </p:spPr>
        <p:txBody>
          <a:bodyPr/>
          <a:lstStyle>
            <a:lvl1pPr marL="0" indent="0" algn="ctr">
              <a:buFont typeface="Wingdings" charset="0"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30732" name="Rectangle 12"/>
          <p:cNvSpPr>
            <a:spLocks noGrp="1" noChangeArrowheads="1"/>
          </p:cNvSpPr>
          <p:nvPr>
            <p:ph type="dt" sz="half" idx="2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F9FF6EB-B4BF-C042-9A5D-A92FC2989F3A}" type="datetime1">
              <a:rPr lang="en-US"/>
              <a:pPr/>
              <a:t>4/22/12</a:t>
            </a:fld>
            <a:endParaRPr lang="en-US"/>
          </a:p>
        </p:txBody>
      </p:sp>
      <p:sp>
        <p:nvSpPr>
          <p:cNvPr id="30733" name="Rectangle 13"/>
          <p:cNvSpPr>
            <a:spLocks noGrp="1" noChangeArrowheads="1"/>
          </p:cNvSpPr>
          <p:nvPr>
            <p:ph type="ftr" sz="quarter" idx="3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Bill Howe, eScience Institute</a:t>
            </a:r>
          </a:p>
        </p:txBody>
      </p:sp>
      <p:sp>
        <p:nvSpPr>
          <p:cNvPr id="30734" name="Rectangle 14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D4D9D61-446D-F44C-967B-E304E2CE99B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0735" name="Rectangle 15"/>
          <p:cNvSpPr>
            <a:spLocks noChangeArrowheads="1"/>
          </p:cNvSpPr>
          <p:nvPr/>
        </p:nvSpPr>
        <p:spPr bwMode="gray">
          <a:xfrm flipV="1">
            <a:off x="315913" y="3265488"/>
            <a:ext cx="8683625" cy="46037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pPr algn="ctr" eaLnBrk="1" hangingPunct="1"/>
            <a:endParaRPr kumimoji="1" lang="en-US">
              <a:latin typeface="Arial" charset="0"/>
            </a:endParaRPr>
          </a:p>
        </p:txBody>
      </p:sp>
      <p:pic>
        <p:nvPicPr>
          <p:cNvPr id="30736" name="Picture 16" descr="eScience_Logo_Final_08130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738" y="3506788"/>
            <a:ext cx="2500312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70E80B1-D3A2-3747-BCF5-15ED07A8F099}" type="datetime1">
              <a:rPr lang="en-US"/>
              <a:pPr/>
              <a:t>4/22/12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Bill Howe, eScience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5B532E-26BC-A747-83C3-099A63F68D5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458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92913" y="322263"/>
            <a:ext cx="2138362" cy="578643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4650" y="322263"/>
            <a:ext cx="6265863" cy="57864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931B761-AF8B-7B49-9A9B-7FE498ED6D80}" type="datetime1">
              <a:rPr lang="en-US"/>
              <a:pPr/>
              <a:t>4/22/12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Bill Howe, eScience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4F161D-F0A5-CF4F-9E4D-954B388137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158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34E1A87-2965-BD4C-930B-7266289817F3}" type="datetime1">
              <a:rPr lang="en-US"/>
              <a:pPr/>
              <a:t>4/22/12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Bill Howe, eScience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E0DC93-4935-904A-A35B-D9D8A9FF88B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56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C77EC10-11C5-F74F-953C-2601C3542D10}" type="datetime1">
              <a:rPr lang="en-US"/>
              <a:pPr/>
              <a:t>4/22/12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Bill Howe, eScience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87FC58-7A22-DA42-B6BE-5CC9CB6C7B5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5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4650" y="1346200"/>
            <a:ext cx="4144963" cy="4762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2013" y="1346200"/>
            <a:ext cx="4146550" cy="4762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4016076-3F7D-F64F-A51D-5BAEDB47FB1B}" type="datetime1">
              <a:rPr lang="en-US"/>
              <a:pPr/>
              <a:t>4/22/12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Bill Howe, eScience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5EAA2C-6215-0344-B128-8D7B250E796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77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602F38E-4E33-C745-BC73-BB83296A7E09}" type="datetime1">
              <a:rPr lang="en-US"/>
              <a:pPr/>
              <a:t>4/22/12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Bill Howe, eScience Institute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4A6442-9749-524A-9E83-D5CABFCCF11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06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D2AE1C-EBB1-FC42-89C7-710BDC35B8F7}" type="datetime1">
              <a:rPr lang="en-US"/>
              <a:pPr/>
              <a:t>4/22/12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Bill Howe, eScience Institute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5ED68B-4E42-264B-AC20-6BB4D8144D4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89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541882-628C-914A-A536-69F634EF4EA1}" type="datetime1">
              <a:rPr lang="en-US"/>
              <a:pPr/>
              <a:t>4/22/12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Bill Howe, eScience Institute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5BEA0C-3258-E444-A701-304E54896E4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08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771D42F-3785-7E40-AEEE-C8F338D336AF}" type="datetime1">
              <a:rPr lang="en-US"/>
              <a:pPr/>
              <a:t>4/22/12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Bill Howe, eScience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3AA755-273C-BF49-B53C-9B97752ACAE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215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5B35A1-B4D8-394D-B1E0-462CD7F68992}" type="datetime1">
              <a:rPr lang="en-US"/>
              <a:pPr/>
              <a:t>4/22/12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Bill Howe, eScience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028DAD-1CB8-4643-A150-2918E386F2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15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ltGray">
          <a:xfrm>
            <a:off x="417513" y="3238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>
              <a:latin typeface="Arial" charset="0"/>
            </a:endParaRP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ltGray">
          <a:xfrm>
            <a:off x="800100" y="3238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>
              <a:latin typeface="Arial" charset="0"/>
            </a:endParaRPr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ltGray">
          <a:xfrm>
            <a:off x="541338" y="7461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>
              <a:latin typeface="Arial" charset="0"/>
            </a:endParaRP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ltGray">
          <a:xfrm>
            <a:off x="911225" y="7461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>
              <a:latin typeface="Arial" charset="0"/>
            </a:endParaRPr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ltGray">
          <a:xfrm>
            <a:off x="127000" y="6731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>
              <a:latin typeface="Arial" charset="0"/>
            </a:endParaRPr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gray">
          <a:xfrm>
            <a:off x="798513" y="22701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>
              <a:latin typeface="Arial" charset="0"/>
            </a:endParaRPr>
          </a:p>
        </p:txBody>
      </p:sp>
      <p:sp>
        <p:nvSpPr>
          <p:cNvPr id="29704" name="Rectangle 8"/>
          <p:cNvSpPr>
            <a:spLocks noChangeArrowheads="1"/>
          </p:cNvSpPr>
          <p:nvPr/>
        </p:nvSpPr>
        <p:spPr bwMode="gray">
          <a:xfrm flipV="1">
            <a:off x="460375" y="1054100"/>
            <a:ext cx="8683625" cy="46038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pPr algn="ctr" eaLnBrk="1" hangingPunct="1"/>
            <a:endParaRPr kumimoji="1" lang="en-US">
              <a:latin typeface="Arial" charset="0"/>
            </a:endParaRPr>
          </a:p>
        </p:txBody>
      </p:sp>
      <p:sp>
        <p:nvSpPr>
          <p:cNvPr id="29705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38238" y="322263"/>
            <a:ext cx="7793037" cy="66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9706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374650" y="1346200"/>
            <a:ext cx="8443913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70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806575" y="6327775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fld id="{3E283251-6E5C-1C46-BA7F-1512B2CEC5CA}" type="datetime1">
              <a:rPr lang="en-US"/>
              <a:pPr/>
              <a:t>4/22/12</a:t>
            </a:fld>
            <a:endParaRPr lang="en-US"/>
          </a:p>
        </p:txBody>
      </p:sp>
      <p:sp>
        <p:nvSpPr>
          <p:cNvPr id="2970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784600" y="63246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r>
              <a:rPr lang="en-US"/>
              <a:t>Bill Howe, eScience Institute</a:t>
            </a:r>
          </a:p>
        </p:txBody>
      </p:sp>
      <p:sp>
        <p:nvSpPr>
          <p:cNvPr id="2970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fld id="{5E8D204E-56EB-DE4E-B1BE-746702E14313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29710" name="Picture 14" descr="eScience_Logo_Final_081308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" y="5765800"/>
            <a:ext cx="1125538" cy="109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charset="0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charset="0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charset="0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3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oleObject" Target="../embeddings/oleObject1.bin"/><Relationship Id="rId5" Type="http://schemas.openxmlformats.org/officeDocument/2006/relationships/image" Target="../media/image20.emf"/><Relationship Id="rId7" Type="http://schemas.openxmlformats.org/officeDocument/2006/relationships/image" Target="../media/image2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.xml"/><Relationship Id="rId6" Type="http://schemas.openxmlformats.org/officeDocument/2006/relationships/oleObject" Target="../embeddings/Microsoft_Excel_97_-_2004_Worksheet1.xls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://www.c.com/" TargetMode="External"/><Relationship Id="rId5" Type="http://schemas.openxmlformats.org/officeDocument/2006/relationships/hyperlink" Target="http://www.d.com/" TargetMode="External"/><Relationship Id="rId7" Type="http://schemas.openxmlformats.org/officeDocument/2006/relationships/hyperlink" Target="http://www.c.om/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a.com/" TargetMode="External"/><Relationship Id="rId3" Type="http://schemas.openxmlformats.org/officeDocument/2006/relationships/hyperlink" Target="http://www.b.com/" TargetMode="External"/><Relationship Id="rId6" Type="http://schemas.openxmlformats.org/officeDocument/2006/relationships/hyperlink" Target="http://www.e.com/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5" Type="http://schemas.openxmlformats.org/officeDocument/2006/relationships/image" Target="../media/image3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3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6" Type="http://schemas.openxmlformats.org/officeDocument/2006/relationships/image" Target="../media/image37.jpe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5" Type="http://schemas.openxmlformats.org/officeDocument/2006/relationships/image" Target="../media/image3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7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Relationship Id="rId9" Type="http://schemas.openxmlformats.org/officeDocument/2006/relationships/image" Target="../media/image44.png"/><Relationship Id="rId3" Type="http://schemas.openxmlformats.org/officeDocument/2006/relationships/image" Target="../media/image39.png"/><Relationship Id="rId6" Type="http://schemas.openxmlformats.org/officeDocument/2006/relationships/image" Target="../media/image37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7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eg"/><Relationship Id="rId3" Type="http://schemas.openxmlformats.org/officeDocument/2006/relationships/image" Target="../media/image46.png"/><Relationship Id="rId6" Type="http://schemas.openxmlformats.org/officeDocument/2006/relationships/image" Target="../media/image49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3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79475" y="682625"/>
            <a:ext cx="61214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Data-Intensive Scalable </a:t>
            </a:r>
            <a:r>
              <a:rPr lang="en-US" dirty="0" smtClean="0">
                <a:latin typeface="Arial" charset="0"/>
              </a:rPr>
              <a:t>Computing in the Cloud</a:t>
            </a:r>
            <a:endParaRPr lang="en-US" dirty="0">
              <a:latin typeface="Arial" charset="0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Lecture </a:t>
            </a:r>
            <a:r>
              <a:rPr lang="en-US" dirty="0" smtClean="0"/>
              <a:t>4: RDBMS + Cloud</a:t>
            </a:r>
            <a:endParaRPr lang="en-US" dirty="0"/>
          </a:p>
        </p:txBody>
      </p:sp>
      <p:sp>
        <p:nvSpPr>
          <p:cNvPr id="329731" name="Rectangle 3"/>
          <p:cNvSpPr>
            <a:spLocks noChangeArrowheads="1"/>
          </p:cNvSpPr>
          <p:nvPr/>
        </p:nvSpPr>
        <p:spPr bwMode="auto">
          <a:xfrm>
            <a:off x="879475" y="682625"/>
            <a:ext cx="7772400" cy="1285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b"/>
          <a:lstStyle/>
          <a:p>
            <a:pPr eaLnBrk="1" hangingPunct="1"/>
            <a:endParaRPr lang="en-US" sz="3600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29733" name="Rectangle 5"/>
          <p:cNvSpPr>
            <a:spLocks noChangeArrowheads="1"/>
          </p:cNvSpPr>
          <p:nvPr/>
        </p:nvSpPr>
        <p:spPr bwMode="auto">
          <a:xfrm>
            <a:off x="711200" y="2544763"/>
            <a:ext cx="62341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b"/>
          <a:lstStyle/>
          <a:p>
            <a:pPr eaLnBrk="1" hangingPunct="1"/>
            <a:endParaRPr lang="en-US" sz="4800" dirty="0">
              <a:solidFill>
                <a:schemeClr val="tx2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2A3DF-167A-2B41-9B30-6476DC738CCC}" type="datetime1">
              <a:rPr lang="en-US"/>
              <a:pPr/>
              <a:t>4/22/12</a:t>
            </a:fld>
            <a:endParaRPr lang="en-US"/>
          </a:p>
        </p:txBody>
      </p:sp>
      <p:sp>
        <p:nvSpPr>
          <p:cNvPr id="4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UW</a:t>
            </a:r>
          </a:p>
        </p:txBody>
      </p:sp>
      <p:sp>
        <p:nvSpPr>
          <p:cNvPr id="4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DA73F-896E-3342-9531-641C356E8797}" type="slidenum">
              <a:rPr lang="en-US"/>
              <a:pPr/>
              <a:t>10</a:t>
            </a:fld>
            <a:endParaRPr lang="en-US"/>
          </a:p>
        </p:txBody>
      </p:sp>
      <p:sp>
        <p:nvSpPr>
          <p:cNvPr id="69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2 in MapReduce</a:t>
            </a:r>
          </a:p>
        </p:txBody>
      </p:sp>
      <p:sp>
        <p:nvSpPr>
          <p:cNvPr id="699395" name="Rectangle 3"/>
          <p:cNvSpPr>
            <a:spLocks noChangeArrowheads="1"/>
          </p:cNvSpPr>
          <p:nvPr/>
        </p:nvSpPr>
        <p:spPr bwMode="auto">
          <a:xfrm>
            <a:off x="854075" y="3730625"/>
            <a:ext cx="523875" cy="3016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Flowchart: Process 3"/>
          <p:cNvSpPr>
            <a:spLocks noChangeArrowheads="1"/>
          </p:cNvSpPr>
          <p:nvPr/>
        </p:nvSpPr>
        <p:spPr bwMode="auto">
          <a:xfrm>
            <a:off x="1693863" y="2171700"/>
            <a:ext cx="762000" cy="457200"/>
          </a:xfrm>
          <a:prstGeom prst="flowChartProcess">
            <a:avLst/>
          </a:prstGeom>
          <a:solidFill>
            <a:schemeClr val="folHlink">
              <a:alpha val="36078"/>
            </a:schemeClr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en-US" sz="1800">
                <a:latin typeface="Arial" charset="0"/>
                <a:cs typeface="ＭＳ Ｐゴシック" charset="0"/>
              </a:rPr>
              <a:t>M</a:t>
            </a:r>
          </a:p>
        </p:txBody>
      </p:sp>
      <p:sp>
        <p:nvSpPr>
          <p:cNvPr id="5" name="Flowchart: Process 4"/>
          <p:cNvSpPr/>
          <p:nvPr/>
        </p:nvSpPr>
        <p:spPr>
          <a:xfrm>
            <a:off x="1693863" y="2933700"/>
            <a:ext cx="762000" cy="457200"/>
          </a:xfrm>
          <a:prstGeom prst="flowChartProcess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M</a:t>
            </a:r>
          </a:p>
        </p:txBody>
      </p:sp>
      <p:sp>
        <p:nvSpPr>
          <p:cNvPr id="6" name="Flowchart: Process 5"/>
          <p:cNvSpPr/>
          <p:nvPr/>
        </p:nvSpPr>
        <p:spPr>
          <a:xfrm>
            <a:off x="1693863" y="3632200"/>
            <a:ext cx="762000" cy="457200"/>
          </a:xfrm>
          <a:prstGeom prst="flowChartProcess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M</a:t>
            </a:r>
          </a:p>
        </p:txBody>
      </p:sp>
      <p:cxnSp>
        <p:nvCxnSpPr>
          <p:cNvPr id="7" name="Straight Arrow Connector 6"/>
          <p:cNvCxnSpPr>
            <a:stCxn id="4" idx="3"/>
          </p:cNvCxnSpPr>
          <p:nvPr/>
        </p:nvCxnSpPr>
        <p:spPr>
          <a:xfrm>
            <a:off x="2468563" y="2400300"/>
            <a:ext cx="1143000" cy="304800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455863" y="3162300"/>
            <a:ext cx="1143000" cy="304800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 rot="5400000" flipH="1" flipV="1">
            <a:off x="2455863" y="2705100"/>
            <a:ext cx="1143000" cy="1143000"/>
          </a:xfrm>
          <a:prstGeom prst="straightConnector1">
            <a:avLst/>
          </a:prstGeom>
          <a:noFill/>
          <a:ln w="47625">
            <a:solidFill>
              <a:srgbClr val="4A7EB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Arrow Connector 11"/>
          <p:cNvCxnSpPr>
            <a:cxnSpLocks noChangeShapeType="1"/>
            <a:stCxn id="5" idx="3"/>
          </p:cNvCxnSpPr>
          <p:nvPr/>
        </p:nvCxnSpPr>
        <p:spPr bwMode="auto">
          <a:xfrm flipV="1">
            <a:off x="2468563" y="2705100"/>
            <a:ext cx="1143000" cy="457200"/>
          </a:xfrm>
          <a:prstGeom prst="straightConnector1">
            <a:avLst/>
          </a:prstGeom>
          <a:noFill/>
          <a:ln w="47625">
            <a:solidFill>
              <a:srgbClr val="4A7EB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Arrow Connector 12"/>
          <p:cNvCxnSpPr>
            <a:stCxn id="4" idx="3"/>
          </p:cNvCxnSpPr>
          <p:nvPr/>
        </p:nvCxnSpPr>
        <p:spPr>
          <a:xfrm>
            <a:off x="2468563" y="2400300"/>
            <a:ext cx="1143000" cy="1066800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 noChangeShapeType="1"/>
            <a:stCxn id="6" idx="3"/>
          </p:cNvCxnSpPr>
          <p:nvPr/>
        </p:nvCxnSpPr>
        <p:spPr bwMode="auto">
          <a:xfrm flipV="1">
            <a:off x="2468563" y="3479800"/>
            <a:ext cx="1143000" cy="381000"/>
          </a:xfrm>
          <a:prstGeom prst="straightConnector1">
            <a:avLst/>
          </a:prstGeom>
          <a:noFill/>
          <a:ln w="47625">
            <a:solidFill>
              <a:srgbClr val="4A7EB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Straight Arrow Connector 14"/>
          <p:cNvCxnSpPr/>
          <p:nvPr/>
        </p:nvCxnSpPr>
        <p:spPr>
          <a:xfrm>
            <a:off x="1236663" y="2400300"/>
            <a:ext cx="457200" cy="1588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236663" y="3162300"/>
            <a:ext cx="457200" cy="1588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236663" y="3848100"/>
            <a:ext cx="457200" cy="1588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6"/>
          </p:cNvCxnSpPr>
          <p:nvPr/>
        </p:nvCxnSpPr>
        <p:spPr>
          <a:xfrm>
            <a:off x="4056063" y="2705100"/>
            <a:ext cx="533400" cy="1588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056063" y="3467100"/>
            <a:ext cx="533400" cy="1588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chart: Process 24"/>
          <p:cNvSpPr/>
          <p:nvPr/>
        </p:nvSpPr>
        <p:spPr>
          <a:xfrm>
            <a:off x="4603750" y="2476500"/>
            <a:ext cx="762000" cy="457200"/>
          </a:xfrm>
          <a:prstGeom prst="flowChartProcess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M</a:t>
            </a:r>
          </a:p>
        </p:txBody>
      </p:sp>
      <p:sp>
        <p:nvSpPr>
          <p:cNvPr id="27" name="Flowchart: Process 26"/>
          <p:cNvSpPr/>
          <p:nvPr/>
        </p:nvSpPr>
        <p:spPr>
          <a:xfrm>
            <a:off x="4589463" y="3238500"/>
            <a:ext cx="762000" cy="457200"/>
          </a:xfrm>
          <a:prstGeom prst="flowChartProcess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M</a:t>
            </a:r>
          </a:p>
        </p:txBody>
      </p:sp>
      <p:sp>
        <p:nvSpPr>
          <p:cNvPr id="29" name="Flowchart: Connector 28"/>
          <p:cNvSpPr/>
          <p:nvPr/>
        </p:nvSpPr>
        <p:spPr>
          <a:xfrm>
            <a:off x="5961063" y="2476500"/>
            <a:ext cx="457200" cy="457200"/>
          </a:xfrm>
          <a:prstGeom prst="flowChartConnector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r</a:t>
            </a:r>
          </a:p>
        </p:txBody>
      </p:sp>
      <p:sp>
        <p:nvSpPr>
          <p:cNvPr id="30" name="Flowchart: Connector 29"/>
          <p:cNvSpPr/>
          <p:nvPr/>
        </p:nvSpPr>
        <p:spPr>
          <a:xfrm>
            <a:off x="5961063" y="3238500"/>
            <a:ext cx="457200" cy="457200"/>
          </a:xfrm>
          <a:prstGeom prst="flowChartConnector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r</a:t>
            </a:r>
          </a:p>
        </p:txBody>
      </p:sp>
      <p:cxnSp>
        <p:nvCxnSpPr>
          <p:cNvPr id="33" name="Straight Arrow Connector 32"/>
          <p:cNvCxnSpPr>
            <a:stCxn id="25" idx="3"/>
          </p:cNvCxnSpPr>
          <p:nvPr/>
        </p:nvCxnSpPr>
        <p:spPr>
          <a:xfrm>
            <a:off x="5378450" y="2705100"/>
            <a:ext cx="596900" cy="31750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7" idx="3"/>
          </p:cNvCxnSpPr>
          <p:nvPr/>
        </p:nvCxnSpPr>
        <p:spPr>
          <a:xfrm>
            <a:off x="5364163" y="3467100"/>
            <a:ext cx="609600" cy="1588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5" idx="3"/>
          </p:cNvCxnSpPr>
          <p:nvPr/>
        </p:nvCxnSpPr>
        <p:spPr>
          <a:xfrm>
            <a:off x="5378450" y="2705100"/>
            <a:ext cx="596900" cy="793750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 noChangeShapeType="1"/>
            <a:stCxn id="27" idx="3"/>
          </p:cNvCxnSpPr>
          <p:nvPr/>
        </p:nvCxnSpPr>
        <p:spPr bwMode="auto">
          <a:xfrm flipV="1">
            <a:off x="5364163" y="2736850"/>
            <a:ext cx="596900" cy="730250"/>
          </a:xfrm>
          <a:prstGeom prst="straightConnector1">
            <a:avLst/>
          </a:prstGeom>
          <a:noFill/>
          <a:ln w="47625">
            <a:solidFill>
              <a:srgbClr val="4A7EB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Right Brace 36"/>
          <p:cNvSpPr>
            <a:spLocks/>
          </p:cNvSpPr>
          <p:nvPr/>
        </p:nvSpPr>
        <p:spPr bwMode="auto">
          <a:xfrm rot="-5400000">
            <a:off x="2646363" y="838200"/>
            <a:ext cx="304800" cy="2209800"/>
          </a:xfrm>
          <a:prstGeom prst="rightBrace">
            <a:avLst>
              <a:gd name="adj1" fmla="val 112509"/>
              <a:gd name="adj2" fmla="val 50000"/>
            </a:avLst>
          </a:prstGeom>
          <a:noFill/>
          <a:ln w="47625">
            <a:solidFill>
              <a:srgbClr val="4A7E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anchor="ctr"/>
          <a:lstStyle/>
          <a:p>
            <a:pPr algn="ctr" eaLnBrk="1" hangingPunct="1"/>
            <a:endParaRPr lang="en-US" sz="1800">
              <a:latin typeface="Arial" charset="0"/>
              <a:cs typeface="ＭＳ Ｐゴシック" charset="0"/>
            </a:endParaRPr>
          </a:p>
        </p:txBody>
      </p:sp>
      <p:sp>
        <p:nvSpPr>
          <p:cNvPr id="38" name="Right Brace 37"/>
          <p:cNvSpPr>
            <a:spLocks/>
          </p:cNvSpPr>
          <p:nvPr/>
        </p:nvSpPr>
        <p:spPr bwMode="auto">
          <a:xfrm rot="-5400000">
            <a:off x="5275263" y="1333500"/>
            <a:ext cx="381000" cy="1752600"/>
          </a:xfrm>
          <a:prstGeom prst="rightBrace">
            <a:avLst>
              <a:gd name="adj1" fmla="val 112508"/>
              <a:gd name="adj2" fmla="val 50000"/>
            </a:avLst>
          </a:prstGeom>
          <a:noFill/>
          <a:ln w="47625">
            <a:solidFill>
              <a:srgbClr val="4A7E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anchor="ctr"/>
          <a:lstStyle/>
          <a:p>
            <a:pPr algn="ctr" eaLnBrk="1" hangingPunct="1"/>
            <a:endParaRPr lang="en-US" sz="1800">
              <a:latin typeface="Arial" charset="0"/>
              <a:cs typeface="ＭＳ Ｐゴシック" charset="0"/>
            </a:endParaRPr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766763" y="201930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  <a:cs typeface="ＭＳ Ｐゴシック" charset="0"/>
              </a:rPr>
              <a:t>S</a:t>
            </a:r>
            <a:r>
              <a:rPr lang="en-US" sz="1800" baseline="-25000">
                <a:latin typeface="Arial" charset="0"/>
                <a:cs typeface="ＭＳ Ｐゴシック" charset="0"/>
              </a:rPr>
              <a:t>i</a:t>
            </a:r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704850" y="3429000"/>
            <a:ext cx="10810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  <a:cs typeface="ＭＳ Ｐゴシック" charset="0"/>
              </a:rPr>
              <a:t>Friend1</a:t>
            </a:r>
            <a:endParaRPr lang="en-US" sz="1800" b="1">
              <a:latin typeface="Arial" charset="0"/>
              <a:cs typeface="ＭＳ Ｐゴシック" charset="0"/>
            </a:endParaRP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708025" y="2692400"/>
            <a:ext cx="11572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  <a:cs typeface="ＭＳ Ｐゴシック" charset="0"/>
              </a:rPr>
              <a:t>Friend0</a:t>
            </a:r>
          </a:p>
        </p:txBody>
      </p:sp>
      <p:cxnSp>
        <p:nvCxnSpPr>
          <p:cNvPr id="61" name="Shape 23"/>
          <p:cNvCxnSpPr>
            <a:cxnSpLocks noChangeShapeType="1"/>
            <a:stCxn id="30" idx="6"/>
          </p:cNvCxnSpPr>
          <p:nvPr/>
        </p:nvCxnSpPr>
        <p:spPr bwMode="auto">
          <a:xfrm flipH="1">
            <a:off x="4892675" y="3467100"/>
            <a:ext cx="1538288" cy="1662113"/>
          </a:xfrm>
          <a:prstGeom prst="curvedConnector4">
            <a:avLst>
              <a:gd name="adj1" fmla="val -14037"/>
              <a:gd name="adj2" fmla="val 98468"/>
            </a:avLst>
          </a:prstGeom>
          <a:noFill/>
          <a:ln w="38100">
            <a:solidFill>
              <a:schemeClr val="accent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Shape 23"/>
          <p:cNvCxnSpPr>
            <a:cxnSpLocks noChangeShapeType="1"/>
            <a:stCxn id="29" idx="6"/>
          </p:cNvCxnSpPr>
          <p:nvPr/>
        </p:nvCxnSpPr>
        <p:spPr bwMode="auto">
          <a:xfrm flipH="1">
            <a:off x="4922838" y="2705100"/>
            <a:ext cx="1508125" cy="2779713"/>
          </a:xfrm>
          <a:prstGeom prst="curvedConnector4">
            <a:avLst>
              <a:gd name="adj1" fmla="val -38421"/>
              <a:gd name="adj2" fmla="val 100685"/>
            </a:avLst>
          </a:prstGeom>
          <a:noFill/>
          <a:ln w="38100">
            <a:solidFill>
              <a:schemeClr val="accent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" name="Shape 23"/>
          <p:cNvCxnSpPr>
            <a:cxnSpLocks noChangeShapeType="1"/>
            <a:stCxn id="100" idx="1"/>
            <a:endCxn id="699395" idx="2"/>
          </p:cNvCxnSpPr>
          <p:nvPr/>
        </p:nvCxnSpPr>
        <p:spPr bwMode="auto">
          <a:xfrm rot="10800000">
            <a:off x="1116013" y="4032250"/>
            <a:ext cx="2511425" cy="1250950"/>
          </a:xfrm>
          <a:prstGeom prst="curvedConnector2">
            <a:avLst/>
          </a:prstGeom>
          <a:noFill/>
          <a:ln w="38100">
            <a:solidFill>
              <a:schemeClr val="accent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4" name="TextBox 93"/>
          <p:cNvSpPr txBox="1">
            <a:spLocks noChangeArrowheads="1"/>
          </p:cNvSpPr>
          <p:nvPr/>
        </p:nvSpPr>
        <p:spPr bwMode="auto">
          <a:xfrm>
            <a:off x="1398588" y="4959350"/>
            <a:ext cx="1600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latin typeface="Arial" charset="0"/>
                <a:cs typeface="ＭＳ Ｐゴシック" charset="0"/>
              </a:rPr>
              <a:t>i=i+1</a:t>
            </a:r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3579813" y="4457700"/>
            <a:ext cx="1851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latin typeface="Arial" charset="0"/>
                <a:cs typeface="Times New Roman" charset="0"/>
              </a:rPr>
              <a:t>Anything new?</a:t>
            </a:r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2330450" y="1296988"/>
            <a:ext cx="9794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Arial" charset="0"/>
                <a:cs typeface="ＭＳ Ｐゴシック" charset="0"/>
              </a:rPr>
              <a:t>Join</a:t>
            </a:r>
            <a:endParaRPr lang="en-US" sz="1800">
              <a:latin typeface="Arial" charset="0"/>
              <a:cs typeface="ＭＳ Ｐゴシック" charset="0"/>
            </a:endParaRPr>
          </a:p>
        </p:txBody>
      </p:sp>
      <p:sp>
        <p:nvSpPr>
          <p:cNvPr id="98" name="TextBox 97"/>
          <p:cNvSpPr txBox="1">
            <a:spLocks noChangeArrowheads="1"/>
          </p:cNvSpPr>
          <p:nvPr/>
        </p:nvSpPr>
        <p:spPr bwMode="auto">
          <a:xfrm>
            <a:off x="4973638" y="1485900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Arial" charset="0"/>
                <a:cs typeface="ＭＳ Ｐゴシック" charset="0"/>
              </a:rPr>
              <a:t>Dupe-elim </a:t>
            </a:r>
            <a:r>
              <a:rPr lang="en-US" sz="1800">
                <a:latin typeface="Arial" charset="0"/>
                <a:cs typeface="ＭＳ Ｐゴシック" charset="0"/>
              </a:rPr>
              <a:t> </a:t>
            </a:r>
          </a:p>
        </p:txBody>
      </p:sp>
      <p:sp>
        <p:nvSpPr>
          <p:cNvPr id="100" name="Flowchart: Process 99"/>
          <p:cNvSpPr/>
          <p:nvPr/>
        </p:nvSpPr>
        <p:spPr>
          <a:xfrm>
            <a:off x="3640138" y="4940300"/>
            <a:ext cx="1225550" cy="685800"/>
          </a:xfrm>
          <a:prstGeom prst="flowChartProcess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Client</a:t>
            </a:r>
          </a:p>
        </p:txBody>
      </p:sp>
      <p:cxnSp>
        <p:nvCxnSpPr>
          <p:cNvPr id="141" name="Straight Arrow Connector 140"/>
          <p:cNvCxnSpPr>
            <a:cxnSpLocks noChangeShapeType="1"/>
          </p:cNvCxnSpPr>
          <p:nvPr/>
        </p:nvCxnSpPr>
        <p:spPr bwMode="auto">
          <a:xfrm flipH="1">
            <a:off x="4097338" y="5653088"/>
            <a:ext cx="3175" cy="360362"/>
          </a:xfrm>
          <a:prstGeom prst="straightConnector1">
            <a:avLst/>
          </a:prstGeom>
          <a:noFill/>
          <a:ln w="47625">
            <a:solidFill>
              <a:srgbClr val="4A7EB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" name="TextBox 142"/>
          <p:cNvSpPr txBox="1">
            <a:spLocks noChangeArrowheads="1"/>
          </p:cNvSpPr>
          <p:nvPr/>
        </p:nvSpPr>
        <p:spPr bwMode="auto">
          <a:xfrm>
            <a:off x="4338638" y="5648325"/>
            <a:ext cx="160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  <a:cs typeface="ＭＳ Ｐゴシック" charset="0"/>
              </a:rPr>
              <a:t>done</a:t>
            </a:r>
          </a:p>
        </p:txBody>
      </p:sp>
      <p:sp>
        <p:nvSpPr>
          <p:cNvPr id="9" name="Flowchart: Connector 8"/>
          <p:cNvSpPr>
            <a:spLocks noChangeArrowheads="1"/>
          </p:cNvSpPr>
          <p:nvPr/>
        </p:nvSpPr>
        <p:spPr bwMode="auto">
          <a:xfrm>
            <a:off x="3632200" y="3230563"/>
            <a:ext cx="457200" cy="457200"/>
          </a:xfrm>
          <a:prstGeom prst="flowChartConnector">
            <a:avLst/>
          </a:prstGeom>
          <a:gradFill rotWithShape="0">
            <a:gsLst>
              <a:gs pos="0">
                <a:schemeClr val="accent1">
                  <a:alpha val="35001"/>
                </a:schemeClr>
              </a:gs>
              <a:gs pos="100000">
                <a:schemeClr val="folHlink"/>
              </a:gs>
            </a:gsLst>
            <a:lin ang="5400000" scaled="1"/>
          </a:gradFill>
          <a:ln w="25400">
            <a:solidFill>
              <a:srgbClr val="385D8A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en-US" sz="1800">
                <a:latin typeface="Arial" charset="0"/>
                <a:cs typeface="ＭＳ Ｐゴシック" charset="0"/>
              </a:rPr>
              <a:t>r</a:t>
            </a:r>
          </a:p>
        </p:txBody>
      </p:sp>
      <p:sp>
        <p:nvSpPr>
          <p:cNvPr id="2" name="Flowchart: Connector 8"/>
          <p:cNvSpPr>
            <a:spLocks noChangeArrowheads="1"/>
          </p:cNvSpPr>
          <p:nvPr/>
        </p:nvSpPr>
        <p:spPr bwMode="auto">
          <a:xfrm>
            <a:off x="3627438" y="2505075"/>
            <a:ext cx="457200" cy="457200"/>
          </a:xfrm>
          <a:prstGeom prst="flowChartConnector">
            <a:avLst/>
          </a:prstGeom>
          <a:gradFill rotWithShape="0">
            <a:gsLst>
              <a:gs pos="0">
                <a:schemeClr val="accent1">
                  <a:alpha val="35001"/>
                </a:schemeClr>
              </a:gs>
              <a:gs pos="100000">
                <a:schemeClr val="folHlink"/>
              </a:gs>
            </a:gsLst>
            <a:lin ang="5400000" scaled="1"/>
          </a:gradFill>
          <a:ln w="25400">
            <a:solidFill>
              <a:srgbClr val="385D8A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en-US" sz="1800">
                <a:latin typeface="Arial" charset="0"/>
                <a:cs typeface="ＭＳ Ｐゴシック" charset="0"/>
              </a:rPr>
              <a:t>r</a:t>
            </a:r>
          </a:p>
        </p:txBody>
      </p:sp>
      <p:sp>
        <p:nvSpPr>
          <p:cNvPr id="699447" name="Text Box 55"/>
          <p:cNvSpPr txBox="1">
            <a:spLocks noChangeArrowheads="1"/>
          </p:cNvSpPr>
          <p:nvPr/>
        </p:nvSpPr>
        <p:spPr bwMode="auto">
          <a:xfrm>
            <a:off x="2779713" y="1038225"/>
            <a:ext cx="37988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(compute next generation of friends)</a:t>
            </a:r>
          </a:p>
        </p:txBody>
      </p:sp>
      <p:sp>
        <p:nvSpPr>
          <p:cNvPr id="699449" name="Text Box 57"/>
          <p:cNvSpPr txBox="1">
            <a:spLocks noChangeArrowheads="1"/>
          </p:cNvSpPr>
          <p:nvPr/>
        </p:nvSpPr>
        <p:spPr bwMode="auto">
          <a:xfrm>
            <a:off x="6484938" y="1198563"/>
            <a:ext cx="23304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(remove the ones we</a:t>
            </a:r>
            <a:r>
              <a:rPr lang="ja-JP" altLang="en-US" sz="1800" i="1">
                <a:latin typeface="Arial"/>
              </a:rPr>
              <a:t>’</a:t>
            </a:r>
            <a:r>
              <a:rPr lang="en-US" sz="1800" i="1"/>
              <a:t>ve already seen)</a:t>
            </a:r>
          </a:p>
        </p:txBody>
      </p:sp>
    </p:spTree>
    <p:extLst>
      <p:ext uri="{BB962C8B-B14F-4D97-AF65-F5344CB8AC3E}">
        <p14:creationId xmlns:p14="http://schemas.microsoft.com/office/powerpoint/2010/main" val="782796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BBFD2-F858-9643-B157-2682C93C0C0E}" type="datetime1">
              <a:rPr lang="en-US"/>
              <a:pPr/>
              <a:t>4/22/12</a:t>
            </a:fld>
            <a:endParaRPr lang="en-US"/>
          </a:p>
        </p:txBody>
      </p:sp>
      <p:sp>
        <p:nvSpPr>
          <p:cNvPr id="4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UW</a:t>
            </a:r>
          </a:p>
        </p:txBody>
      </p:sp>
      <p:sp>
        <p:nvSpPr>
          <p:cNvPr id="4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A04F0-028A-EF40-858E-7D4E1D6A776F}" type="slidenum">
              <a:rPr lang="en-US"/>
              <a:pPr/>
              <a:t>11</a:t>
            </a:fld>
            <a:endParaRPr lang="en-US"/>
          </a:p>
        </p:txBody>
      </p:sp>
      <p:sp>
        <p:nvSpPr>
          <p:cNvPr id="701442" name="Title 1"/>
          <p:cNvSpPr>
            <a:spLocks noGrp="1"/>
          </p:cNvSpPr>
          <p:nvPr>
            <p:ph type="title" idx="4294967295"/>
          </p:nvPr>
        </p:nvSpPr>
        <p:spPr>
          <a:xfrm>
            <a:off x="1317625" y="373063"/>
            <a:ext cx="7534275" cy="536575"/>
          </a:xfrm>
        </p:spPr>
        <p:txBody>
          <a:bodyPr anchor="ctr"/>
          <a:lstStyle/>
          <a:p>
            <a:r>
              <a:rPr lang="en-US" dirty="0"/>
              <a:t>What</a:t>
            </a:r>
            <a:r>
              <a:rPr lang="ja-JP" altLang="en-US" dirty="0">
                <a:latin typeface="Arial"/>
              </a:rPr>
              <a:t>’</a:t>
            </a:r>
            <a:r>
              <a:rPr lang="en-US" dirty="0"/>
              <a:t>s the problem?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69963" y="4905375"/>
            <a:ext cx="5343525" cy="892175"/>
          </a:xfrm>
        </p:spPr>
        <p:txBody>
          <a:bodyPr>
            <a:normAutofit/>
          </a:bodyPr>
          <a:lstStyle/>
          <a:p>
            <a:pPr marL="339725" indent="-339725">
              <a:lnSpc>
                <a:spcPct val="90000"/>
              </a:lnSpc>
              <a:buClr>
                <a:srgbClr val="F30D0D"/>
              </a:buClr>
              <a:buSzTx/>
              <a:buFont typeface="Times" charset="0"/>
              <a:buAutoNum type="arabicPeriod"/>
            </a:pPr>
            <a:r>
              <a:rPr lang="en-US" sz="2400" i="1">
                <a:solidFill>
                  <a:srgbClr val="F30D0D"/>
                </a:solidFill>
                <a:latin typeface="Times" charset="0"/>
              </a:rPr>
              <a:t>Friend is loaded on each iteration</a:t>
            </a:r>
            <a:endParaRPr lang="en-US" sz="2400" i="1">
              <a:solidFill>
                <a:srgbClr val="FF0000"/>
              </a:solidFill>
              <a:latin typeface="Times" charset="0"/>
            </a:endParaRPr>
          </a:p>
          <a:p>
            <a:pPr marL="339725" indent="-339725">
              <a:lnSpc>
                <a:spcPct val="90000"/>
              </a:lnSpc>
              <a:buClr>
                <a:srgbClr val="F30D0D"/>
              </a:buClr>
              <a:buSzTx/>
              <a:buFont typeface="Times" charset="0"/>
              <a:buAutoNum type="arabicPeriod"/>
            </a:pPr>
            <a:r>
              <a:rPr lang="en-US" sz="2400" i="1">
                <a:solidFill>
                  <a:srgbClr val="F30D0D"/>
                </a:solidFill>
                <a:latin typeface="Times" charset="0"/>
              </a:rPr>
              <a:t>Friend is shuffled on each iteration</a:t>
            </a:r>
            <a:endParaRPr lang="en-US" sz="2400" i="1">
              <a:latin typeface="Times" charset="0"/>
            </a:endParaRPr>
          </a:p>
        </p:txBody>
      </p:sp>
      <p:sp>
        <p:nvSpPr>
          <p:cNvPr id="701475" name="Rectangle 35"/>
          <p:cNvSpPr>
            <a:spLocks noChangeArrowheads="1"/>
          </p:cNvSpPr>
          <p:nvPr/>
        </p:nvSpPr>
        <p:spPr bwMode="auto">
          <a:xfrm>
            <a:off x="1293813" y="4456113"/>
            <a:ext cx="36433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i="1"/>
              <a:t>Friend is loop invariant, but</a:t>
            </a:r>
          </a:p>
        </p:txBody>
      </p:sp>
      <p:sp>
        <p:nvSpPr>
          <p:cNvPr id="701479" name="Rectangle 39"/>
          <p:cNvSpPr>
            <a:spLocks noChangeArrowheads="1"/>
          </p:cNvSpPr>
          <p:nvPr/>
        </p:nvSpPr>
        <p:spPr bwMode="auto">
          <a:xfrm>
            <a:off x="1182688" y="3625850"/>
            <a:ext cx="523875" cy="3016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Flowchart: Process 3"/>
          <p:cNvSpPr>
            <a:spLocks noChangeArrowheads="1"/>
          </p:cNvSpPr>
          <p:nvPr/>
        </p:nvSpPr>
        <p:spPr bwMode="auto">
          <a:xfrm>
            <a:off x="2022475" y="2066925"/>
            <a:ext cx="762000" cy="457200"/>
          </a:xfrm>
          <a:prstGeom prst="flowChartProcess">
            <a:avLst/>
          </a:prstGeom>
          <a:solidFill>
            <a:schemeClr val="folHlink">
              <a:alpha val="36078"/>
            </a:schemeClr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en-US" sz="1800">
                <a:latin typeface="Arial" charset="0"/>
                <a:cs typeface="ＭＳ Ｐゴシック" charset="0"/>
              </a:rPr>
              <a:t>M</a:t>
            </a:r>
          </a:p>
        </p:txBody>
      </p:sp>
      <p:sp>
        <p:nvSpPr>
          <p:cNvPr id="5" name="Flowchart: Process 4"/>
          <p:cNvSpPr/>
          <p:nvPr/>
        </p:nvSpPr>
        <p:spPr>
          <a:xfrm>
            <a:off x="2022475" y="2828925"/>
            <a:ext cx="762000" cy="457200"/>
          </a:xfrm>
          <a:prstGeom prst="flowChartProcess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M</a:t>
            </a:r>
          </a:p>
        </p:txBody>
      </p:sp>
      <p:sp>
        <p:nvSpPr>
          <p:cNvPr id="6" name="Flowchart: Process 5"/>
          <p:cNvSpPr/>
          <p:nvPr/>
        </p:nvSpPr>
        <p:spPr>
          <a:xfrm>
            <a:off x="2022475" y="3527425"/>
            <a:ext cx="762000" cy="457200"/>
          </a:xfrm>
          <a:prstGeom prst="flowChartProcess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M</a:t>
            </a:r>
          </a:p>
        </p:txBody>
      </p:sp>
      <p:cxnSp>
        <p:nvCxnSpPr>
          <p:cNvPr id="7" name="Straight Arrow Connector 6"/>
          <p:cNvCxnSpPr>
            <a:stCxn id="4" idx="3"/>
          </p:cNvCxnSpPr>
          <p:nvPr/>
        </p:nvCxnSpPr>
        <p:spPr>
          <a:xfrm>
            <a:off x="2797175" y="2295525"/>
            <a:ext cx="1143000" cy="304800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10" idx="2"/>
          </p:cNvCxnSpPr>
          <p:nvPr/>
        </p:nvCxnSpPr>
        <p:spPr>
          <a:xfrm>
            <a:off x="2784475" y="3057525"/>
            <a:ext cx="1143000" cy="304800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 rot="5400000" flipH="1" flipV="1">
            <a:off x="2784475" y="2600325"/>
            <a:ext cx="1143000" cy="1143000"/>
          </a:xfrm>
          <a:prstGeom prst="straightConnector1">
            <a:avLst/>
          </a:prstGeom>
          <a:noFill/>
          <a:ln w="47625">
            <a:solidFill>
              <a:srgbClr val="4A7EB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Arrow Connector 11"/>
          <p:cNvCxnSpPr>
            <a:cxnSpLocks noChangeShapeType="1"/>
            <a:stCxn id="5" idx="3"/>
          </p:cNvCxnSpPr>
          <p:nvPr/>
        </p:nvCxnSpPr>
        <p:spPr bwMode="auto">
          <a:xfrm flipV="1">
            <a:off x="2797175" y="2600325"/>
            <a:ext cx="1143000" cy="457200"/>
          </a:xfrm>
          <a:prstGeom prst="straightConnector1">
            <a:avLst/>
          </a:prstGeom>
          <a:noFill/>
          <a:ln w="47625">
            <a:solidFill>
              <a:srgbClr val="4A7EB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Arrow Connector 12"/>
          <p:cNvCxnSpPr>
            <a:stCxn id="4" idx="3"/>
            <a:endCxn id="10" idx="2"/>
          </p:cNvCxnSpPr>
          <p:nvPr/>
        </p:nvCxnSpPr>
        <p:spPr>
          <a:xfrm>
            <a:off x="2797175" y="2295525"/>
            <a:ext cx="1143000" cy="1066800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 noChangeShapeType="1"/>
            <a:stCxn id="6" idx="3"/>
          </p:cNvCxnSpPr>
          <p:nvPr/>
        </p:nvCxnSpPr>
        <p:spPr bwMode="auto">
          <a:xfrm flipV="1">
            <a:off x="2797175" y="3375025"/>
            <a:ext cx="1143000" cy="381000"/>
          </a:xfrm>
          <a:prstGeom prst="straightConnector1">
            <a:avLst/>
          </a:prstGeom>
          <a:noFill/>
          <a:ln w="47625">
            <a:solidFill>
              <a:srgbClr val="4A7EB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Straight Arrow Connector 14"/>
          <p:cNvCxnSpPr/>
          <p:nvPr/>
        </p:nvCxnSpPr>
        <p:spPr>
          <a:xfrm>
            <a:off x="1565275" y="2295525"/>
            <a:ext cx="457200" cy="1588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565275" y="3057525"/>
            <a:ext cx="457200" cy="1588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565275" y="3743325"/>
            <a:ext cx="457200" cy="1588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6"/>
          </p:cNvCxnSpPr>
          <p:nvPr/>
        </p:nvCxnSpPr>
        <p:spPr>
          <a:xfrm>
            <a:off x="4384675" y="2600325"/>
            <a:ext cx="533400" cy="1588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0" idx="6"/>
          </p:cNvCxnSpPr>
          <p:nvPr/>
        </p:nvCxnSpPr>
        <p:spPr>
          <a:xfrm>
            <a:off x="4384675" y="3362325"/>
            <a:ext cx="533400" cy="1588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chart: Process 24"/>
          <p:cNvSpPr/>
          <p:nvPr/>
        </p:nvSpPr>
        <p:spPr>
          <a:xfrm>
            <a:off x="4932363" y="2371725"/>
            <a:ext cx="762000" cy="457200"/>
          </a:xfrm>
          <a:prstGeom prst="flowChartProcess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M</a:t>
            </a:r>
          </a:p>
        </p:txBody>
      </p:sp>
      <p:sp>
        <p:nvSpPr>
          <p:cNvPr id="27" name="Flowchart: Process 26"/>
          <p:cNvSpPr/>
          <p:nvPr/>
        </p:nvSpPr>
        <p:spPr>
          <a:xfrm>
            <a:off x="4918075" y="3133725"/>
            <a:ext cx="762000" cy="457200"/>
          </a:xfrm>
          <a:prstGeom prst="flowChartProcess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M</a:t>
            </a:r>
          </a:p>
        </p:txBody>
      </p:sp>
      <p:sp>
        <p:nvSpPr>
          <p:cNvPr id="29" name="Flowchart: Connector 28"/>
          <p:cNvSpPr/>
          <p:nvPr/>
        </p:nvSpPr>
        <p:spPr>
          <a:xfrm>
            <a:off x="6289675" y="2371725"/>
            <a:ext cx="457200" cy="457200"/>
          </a:xfrm>
          <a:prstGeom prst="flowChartConnector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r</a:t>
            </a:r>
          </a:p>
        </p:txBody>
      </p:sp>
      <p:sp>
        <p:nvSpPr>
          <p:cNvPr id="30" name="Flowchart: Connector 29"/>
          <p:cNvSpPr/>
          <p:nvPr/>
        </p:nvSpPr>
        <p:spPr>
          <a:xfrm>
            <a:off x="6289675" y="3133725"/>
            <a:ext cx="457200" cy="457200"/>
          </a:xfrm>
          <a:prstGeom prst="flowChartConnector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r</a:t>
            </a:r>
          </a:p>
        </p:txBody>
      </p:sp>
      <p:cxnSp>
        <p:nvCxnSpPr>
          <p:cNvPr id="33" name="Straight Arrow Connector 32"/>
          <p:cNvCxnSpPr>
            <a:stCxn id="25" idx="3"/>
          </p:cNvCxnSpPr>
          <p:nvPr/>
        </p:nvCxnSpPr>
        <p:spPr>
          <a:xfrm>
            <a:off x="5707063" y="2600325"/>
            <a:ext cx="596900" cy="31750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7" idx="3"/>
          </p:cNvCxnSpPr>
          <p:nvPr/>
        </p:nvCxnSpPr>
        <p:spPr>
          <a:xfrm>
            <a:off x="5692775" y="3362325"/>
            <a:ext cx="609600" cy="1588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5" idx="3"/>
          </p:cNvCxnSpPr>
          <p:nvPr/>
        </p:nvCxnSpPr>
        <p:spPr>
          <a:xfrm>
            <a:off x="5707063" y="2600325"/>
            <a:ext cx="596900" cy="793750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 noChangeShapeType="1"/>
            <a:stCxn id="27" idx="3"/>
          </p:cNvCxnSpPr>
          <p:nvPr/>
        </p:nvCxnSpPr>
        <p:spPr bwMode="auto">
          <a:xfrm flipV="1">
            <a:off x="5692775" y="2632075"/>
            <a:ext cx="596900" cy="730250"/>
          </a:xfrm>
          <a:prstGeom prst="straightConnector1">
            <a:avLst/>
          </a:prstGeom>
          <a:noFill/>
          <a:ln w="47625">
            <a:solidFill>
              <a:srgbClr val="4A7EB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Right Brace 36"/>
          <p:cNvSpPr>
            <a:spLocks/>
          </p:cNvSpPr>
          <p:nvPr/>
        </p:nvSpPr>
        <p:spPr bwMode="auto">
          <a:xfrm rot="-5400000">
            <a:off x="2974975" y="733425"/>
            <a:ext cx="304800" cy="2209800"/>
          </a:xfrm>
          <a:prstGeom prst="rightBrace">
            <a:avLst>
              <a:gd name="adj1" fmla="val 112509"/>
              <a:gd name="adj2" fmla="val 50000"/>
            </a:avLst>
          </a:prstGeom>
          <a:noFill/>
          <a:ln w="47625">
            <a:solidFill>
              <a:srgbClr val="4A7E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anchor="ctr"/>
          <a:lstStyle/>
          <a:p>
            <a:pPr algn="ctr" eaLnBrk="1" hangingPunct="1"/>
            <a:endParaRPr lang="en-US" sz="1800">
              <a:latin typeface="Arial" charset="0"/>
              <a:cs typeface="ＭＳ Ｐゴシック" charset="0"/>
            </a:endParaRPr>
          </a:p>
        </p:txBody>
      </p:sp>
      <p:sp>
        <p:nvSpPr>
          <p:cNvPr id="38" name="Right Brace 37"/>
          <p:cNvSpPr>
            <a:spLocks/>
          </p:cNvSpPr>
          <p:nvPr/>
        </p:nvSpPr>
        <p:spPr bwMode="auto">
          <a:xfrm rot="-5400000">
            <a:off x="5603875" y="1228725"/>
            <a:ext cx="381000" cy="1752600"/>
          </a:xfrm>
          <a:prstGeom prst="rightBrace">
            <a:avLst>
              <a:gd name="adj1" fmla="val 112508"/>
              <a:gd name="adj2" fmla="val 50000"/>
            </a:avLst>
          </a:prstGeom>
          <a:noFill/>
          <a:ln w="47625">
            <a:solidFill>
              <a:srgbClr val="4A7E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anchor="ctr"/>
          <a:lstStyle/>
          <a:p>
            <a:pPr algn="ctr" eaLnBrk="1" hangingPunct="1"/>
            <a:endParaRPr lang="en-US" sz="1800">
              <a:latin typeface="Arial" charset="0"/>
              <a:cs typeface="ＭＳ Ｐゴシック" charset="0"/>
            </a:endParaRPr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1095375" y="1914525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  <a:cs typeface="ＭＳ Ｐゴシック" charset="0"/>
              </a:rPr>
              <a:t>S</a:t>
            </a:r>
            <a:r>
              <a:rPr lang="en-US" sz="1800" baseline="-25000">
                <a:latin typeface="Arial" charset="0"/>
                <a:cs typeface="ＭＳ Ｐゴシック" charset="0"/>
              </a:rPr>
              <a:t>i</a:t>
            </a:r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1033463" y="3324225"/>
            <a:ext cx="10810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  <a:cs typeface="ＭＳ Ｐゴシック" charset="0"/>
              </a:rPr>
              <a:t>Friend1</a:t>
            </a:r>
            <a:endParaRPr lang="en-US" sz="1800" b="1">
              <a:latin typeface="Arial" charset="0"/>
              <a:cs typeface="ＭＳ Ｐゴシック" charset="0"/>
            </a:endParaRP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1036638" y="2587625"/>
            <a:ext cx="11572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  <a:cs typeface="ＭＳ Ｐゴシック" charset="0"/>
              </a:rPr>
              <a:t>Friend0</a:t>
            </a:r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2659063" y="1192213"/>
            <a:ext cx="9794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Arial" charset="0"/>
                <a:cs typeface="ＭＳ Ｐゴシック" charset="0"/>
              </a:rPr>
              <a:t>Join</a:t>
            </a:r>
            <a:endParaRPr lang="en-US" sz="1800">
              <a:latin typeface="Arial" charset="0"/>
              <a:cs typeface="ＭＳ Ｐゴシック" charset="0"/>
            </a:endParaRPr>
          </a:p>
        </p:txBody>
      </p:sp>
      <p:sp>
        <p:nvSpPr>
          <p:cNvPr id="98" name="TextBox 97"/>
          <p:cNvSpPr txBox="1">
            <a:spLocks noChangeArrowheads="1"/>
          </p:cNvSpPr>
          <p:nvPr/>
        </p:nvSpPr>
        <p:spPr bwMode="auto">
          <a:xfrm>
            <a:off x="5302250" y="1381125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Arial" charset="0"/>
                <a:cs typeface="ＭＳ Ｐゴシック" charset="0"/>
              </a:rPr>
              <a:t>Dupe-elim </a:t>
            </a:r>
            <a:r>
              <a:rPr lang="en-US" sz="1800">
                <a:latin typeface="Arial" charset="0"/>
                <a:cs typeface="ＭＳ Ｐゴシック" charset="0"/>
              </a:rPr>
              <a:t> </a:t>
            </a:r>
          </a:p>
        </p:txBody>
      </p:sp>
      <p:sp>
        <p:nvSpPr>
          <p:cNvPr id="9" name="Flowchart: Connector 8"/>
          <p:cNvSpPr>
            <a:spLocks noChangeArrowheads="1"/>
          </p:cNvSpPr>
          <p:nvPr/>
        </p:nvSpPr>
        <p:spPr bwMode="auto">
          <a:xfrm>
            <a:off x="3960813" y="3125788"/>
            <a:ext cx="457200" cy="457200"/>
          </a:xfrm>
          <a:prstGeom prst="flowChartConnector">
            <a:avLst/>
          </a:prstGeom>
          <a:gradFill rotWithShape="0">
            <a:gsLst>
              <a:gs pos="0">
                <a:schemeClr val="accent1">
                  <a:alpha val="35001"/>
                </a:schemeClr>
              </a:gs>
              <a:gs pos="100000">
                <a:schemeClr val="folHlink"/>
              </a:gs>
            </a:gsLst>
            <a:lin ang="5400000" scaled="1"/>
          </a:gradFill>
          <a:ln w="25400">
            <a:solidFill>
              <a:srgbClr val="385D8A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en-US" sz="1800">
                <a:latin typeface="Arial" charset="0"/>
                <a:cs typeface="ＭＳ Ｐゴシック" charset="0"/>
              </a:rPr>
              <a:t>r</a:t>
            </a:r>
          </a:p>
        </p:txBody>
      </p:sp>
      <p:sp>
        <p:nvSpPr>
          <p:cNvPr id="2" name="Flowchart: Connector 8"/>
          <p:cNvSpPr>
            <a:spLocks noChangeArrowheads="1"/>
          </p:cNvSpPr>
          <p:nvPr/>
        </p:nvSpPr>
        <p:spPr bwMode="auto">
          <a:xfrm>
            <a:off x="3956050" y="2400300"/>
            <a:ext cx="457200" cy="457200"/>
          </a:xfrm>
          <a:prstGeom prst="flowChartConnector">
            <a:avLst/>
          </a:prstGeom>
          <a:gradFill rotWithShape="0">
            <a:gsLst>
              <a:gs pos="0">
                <a:schemeClr val="accent1">
                  <a:alpha val="35001"/>
                </a:schemeClr>
              </a:gs>
              <a:gs pos="100000">
                <a:schemeClr val="folHlink"/>
              </a:gs>
            </a:gsLst>
            <a:lin ang="5400000" scaled="1"/>
          </a:gradFill>
          <a:ln w="25400">
            <a:solidFill>
              <a:srgbClr val="385D8A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en-US" sz="1800">
                <a:latin typeface="Arial" charset="0"/>
                <a:cs typeface="ＭＳ Ｐゴシック" charset="0"/>
              </a:rPr>
              <a:t>r</a:t>
            </a:r>
          </a:p>
        </p:txBody>
      </p:sp>
      <p:sp>
        <p:nvSpPr>
          <p:cNvPr id="701511" name="Text Box 71"/>
          <p:cNvSpPr txBox="1">
            <a:spLocks noChangeArrowheads="1"/>
          </p:cNvSpPr>
          <p:nvPr/>
        </p:nvSpPr>
        <p:spPr bwMode="auto">
          <a:xfrm>
            <a:off x="3108325" y="933450"/>
            <a:ext cx="37988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(compute next generation of friends)</a:t>
            </a:r>
          </a:p>
        </p:txBody>
      </p:sp>
      <p:sp>
        <p:nvSpPr>
          <p:cNvPr id="701512" name="Text Box 72"/>
          <p:cNvSpPr txBox="1">
            <a:spLocks noChangeArrowheads="1"/>
          </p:cNvSpPr>
          <p:nvPr/>
        </p:nvSpPr>
        <p:spPr bwMode="auto">
          <a:xfrm>
            <a:off x="6813550" y="1093788"/>
            <a:ext cx="210343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(remove the ones we</a:t>
            </a:r>
            <a:r>
              <a:rPr lang="ja-JP" altLang="en-US" sz="1800" i="1">
                <a:latin typeface="Arial"/>
              </a:rPr>
              <a:t>’</a:t>
            </a:r>
            <a:r>
              <a:rPr lang="en-US" sz="1800" i="1"/>
              <a:t>ve already seen)</a:t>
            </a: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1112838" y="2649538"/>
            <a:ext cx="1828800" cy="1524000"/>
          </a:xfrm>
          <a:prstGeom prst="rect">
            <a:avLst/>
          </a:prstGeom>
          <a:solidFill>
            <a:srgbClr val="0011CF">
              <a:alpha val="22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85D8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sz="1800">
              <a:solidFill>
                <a:srgbClr val="FFFFFF"/>
              </a:solidFill>
              <a:latin typeface="Garamond" charset="0"/>
              <a:cs typeface="ＭＳ Ｐゴシック" charset="0"/>
            </a:endParaRPr>
          </a:p>
        </p:txBody>
      </p:sp>
      <p:sp>
        <p:nvSpPr>
          <p:cNvPr id="10" name="Rectangle 26"/>
          <p:cNvSpPr>
            <a:spLocks noChangeArrowheads="1"/>
          </p:cNvSpPr>
          <p:nvPr/>
        </p:nvSpPr>
        <p:spPr bwMode="auto">
          <a:xfrm>
            <a:off x="2986088" y="2617788"/>
            <a:ext cx="838200" cy="1276350"/>
          </a:xfrm>
          <a:prstGeom prst="rect">
            <a:avLst/>
          </a:prstGeom>
          <a:solidFill>
            <a:srgbClr val="0011CF">
              <a:alpha val="22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85D8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sz="1800">
              <a:solidFill>
                <a:srgbClr val="FFFFFF"/>
              </a:solidFill>
              <a:latin typeface="Garamond" charset="0"/>
              <a:cs typeface="ＭＳ Ｐゴシック" charset="0"/>
            </a:endParaRPr>
          </a:p>
        </p:txBody>
      </p:sp>
      <p:sp>
        <p:nvSpPr>
          <p:cNvPr id="701515" name="Text Box 75"/>
          <p:cNvSpPr txBox="1">
            <a:spLocks noChangeArrowheads="1"/>
          </p:cNvSpPr>
          <p:nvPr/>
        </p:nvSpPr>
        <p:spPr bwMode="auto">
          <a:xfrm>
            <a:off x="1257300" y="3797300"/>
            <a:ext cx="4587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>
                <a:solidFill>
                  <a:srgbClr val="F30D0D"/>
                </a:solidFill>
              </a:rPr>
              <a:t>1.</a:t>
            </a:r>
          </a:p>
        </p:txBody>
      </p:sp>
      <p:sp>
        <p:nvSpPr>
          <p:cNvPr id="701516" name="Text Box 76"/>
          <p:cNvSpPr txBox="1">
            <a:spLocks noChangeArrowheads="1"/>
          </p:cNvSpPr>
          <p:nvPr/>
        </p:nvSpPr>
        <p:spPr bwMode="auto">
          <a:xfrm>
            <a:off x="3489325" y="3516313"/>
            <a:ext cx="4587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>
                <a:solidFill>
                  <a:srgbClr val="F30D0D"/>
                </a:solidFill>
              </a:rPr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275369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94B86-27DE-6C4C-87F2-371763BE0E75}" type="datetime1">
              <a:rPr lang="en-US"/>
              <a:pPr/>
              <a:t>4/22/12</a:t>
            </a:fld>
            <a:endParaRPr lang="en-US"/>
          </a:p>
        </p:txBody>
      </p:sp>
      <p:sp>
        <p:nvSpPr>
          <p:cNvPr id="3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UW</a:t>
            </a:r>
          </a:p>
        </p:txBody>
      </p:sp>
      <p:sp>
        <p:nvSpPr>
          <p:cNvPr id="3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0D45F-4D7A-1D46-AFF0-5BA051031C10}" type="slidenum">
              <a:rPr lang="en-US"/>
              <a:pPr/>
              <a:t>12</a:t>
            </a:fld>
            <a:endParaRPr lang="en-US"/>
          </a:p>
        </p:txBody>
      </p:sp>
      <p:sp>
        <p:nvSpPr>
          <p:cNvPr id="70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3: k-means</a:t>
            </a:r>
          </a:p>
        </p:txBody>
      </p:sp>
      <p:sp>
        <p:nvSpPr>
          <p:cNvPr id="705539" name="Rectangle 3"/>
          <p:cNvSpPr>
            <a:spLocks noChangeArrowheads="1"/>
          </p:cNvSpPr>
          <p:nvPr/>
        </p:nvSpPr>
        <p:spPr bwMode="auto">
          <a:xfrm>
            <a:off x="1612900" y="3581400"/>
            <a:ext cx="523875" cy="3016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Flowchart: Process 3"/>
          <p:cNvSpPr/>
          <p:nvPr/>
        </p:nvSpPr>
        <p:spPr>
          <a:xfrm>
            <a:off x="2452688" y="1882775"/>
            <a:ext cx="762000" cy="457200"/>
          </a:xfrm>
          <a:prstGeom prst="flowChartProcess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M</a:t>
            </a:r>
          </a:p>
        </p:txBody>
      </p:sp>
      <p:sp>
        <p:nvSpPr>
          <p:cNvPr id="5" name="Flowchart: Process 4"/>
          <p:cNvSpPr/>
          <p:nvPr/>
        </p:nvSpPr>
        <p:spPr>
          <a:xfrm>
            <a:off x="2452688" y="2644775"/>
            <a:ext cx="762000" cy="457200"/>
          </a:xfrm>
          <a:prstGeom prst="flowChartProcess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M</a:t>
            </a:r>
          </a:p>
        </p:txBody>
      </p:sp>
      <p:sp>
        <p:nvSpPr>
          <p:cNvPr id="6" name="Flowchart: Process 5"/>
          <p:cNvSpPr/>
          <p:nvPr/>
        </p:nvSpPr>
        <p:spPr>
          <a:xfrm>
            <a:off x="2452688" y="3482975"/>
            <a:ext cx="762000" cy="457200"/>
          </a:xfrm>
          <a:prstGeom prst="flowChartProcess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M</a:t>
            </a:r>
          </a:p>
        </p:txBody>
      </p:sp>
      <p:cxnSp>
        <p:nvCxnSpPr>
          <p:cNvPr id="7" name="Straight Arrow Connector 6"/>
          <p:cNvCxnSpPr>
            <a:stCxn id="4" idx="3"/>
          </p:cNvCxnSpPr>
          <p:nvPr/>
        </p:nvCxnSpPr>
        <p:spPr>
          <a:xfrm>
            <a:off x="3227388" y="2111375"/>
            <a:ext cx="1143000" cy="304800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214688" y="2873375"/>
            <a:ext cx="1143000" cy="304800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 rot="5400000" flipH="1" flipV="1">
            <a:off x="3214688" y="2416175"/>
            <a:ext cx="1143000" cy="1143000"/>
          </a:xfrm>
          <a:prstGeom prst="straightConnector1">
            <a:avLst/>
          </a:prstGeom>
          <a:noFill/>
          <a:ln w="47625">
            <a:solidFill>
              <a:srgbClr val="4A7EB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Arrow Connector 11"/>
          <p:cNvCxnSpPr>
            <a:cxnSpLocks noChangeShapeType="1"/>
            <a:stCxn id="5" idx="3"/>
          </p:cNvCxnSpPr>
          <p:nvPr/>
        </p:nvCxnSpPr>
        <p:spPr bwMode="auto">
          <a:xfrm flipV="1">
            <a:off x="3227388" y="2416175"/>
            <a:ext cx="1143000" cy="457200"/>
          </a:xfrm>
          <a:prstGeom prst="straightConnector1">
            <a:avLst/>
          </a:prstGeom>
          <a:noFill/>
          <a:ln w="47625">
            <a:solidFill>
              <a:srgbClr val="4A7EB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Arrow Connector 12"/>
          <p:cNvCxnSpPr>
            <a:stCxn id="4" idx="3"/>
          </p:cNvCxnSpPr>
          <p:nvPr/>
        </p:nvCxnSpPr>
        <p:spPr>
          <a:xfrm>
            <a:off x="3227388" y="2111375"/>
            <a:ext cx="1143000" cy="1066800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 noChangeShapeType="1"/>
            <a:stCxn id="6" idx="3"/>
          </p:cNvCxnSpPr>
          <p:nvPr/>
        </p:nvCxnSpPr>
        <p:spPr bwMode="auto">
          <a:xfrm flipV="1">
            <a:off x="3227388" y="3330575"/>
            <a:ext cx="1143000" cy="381000"/>
          </a:xfrm>
          <a:prstGeom prst="straightConnector1">
            <a:avLst/>
          </a:prstGeom>
          <a:noFill/>
          <a:ln w="47625">
            <a:solidFill>
              <a:srgbClr val="4A7EB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Straight Arrow Connector 14"/>
          <p:cNvCxnSpPr/>
          <p:nvPr/>
        </p:nvCxnSpPr>
        <p:spPr>
          <a:xfrm>
            <a:off x="1995488" y="2111375"/>
            <a:ext cx="457200" cy="1588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995488" y="2873375"/>
            <a:ext cx="457200" cy="1588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995488" y="3698875"/>
            <a:ext cx="457200" cy="1588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1408113" y="1820863"/>
            <a:ext cx="5746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  <a:cs typeface="ＭＳ Ｐゴシック" charset="0"/>
              </a:rPr>
              <a:t>P0</a:t>
            </a:r>
            <a:endParaRPr lang="en-US" sz="1800" baseline="-25000">
              <a:latin typeface="Arial" charset="0"/>
              <a:cs typeface="ＭＳ Ｐゴシック" charset="0"/>
            </a:endParaRPr>
          </a:p>
        </p:txBody>
      </p:sp>
      <p:cxnSp>
        <p:nvCxnSpPr>
          <p:cNvPr id="61" name="Shape 23"/>
          <p:cNvCxnSpPr>
            <a:cxnSpLocks noChangeShapeType="1"/>
          </p:cNvCxnSpPr>
          <p:nvPr/>
        </p:nvCxnSpPr>
        <p:spPr bwMode="auto">
          <a:xfrm flipH="1">
            <a:off x="4852988" y="2411413"/>
            <a:ext cx="14287" cy="2625725"/>
          </a:xfrm>
          <a:prstGeom prst="curvedConnector4">
            <a:avLst>
              <a:gd name="adj1" fmla="val -9666667"/>
              <a:gd name="adj2" fmla="val 99093"/>
            </a:avLst>
          </a:prstGeom>
          <a:noFill/>
          <a:ln w="38100">
            <a:solidFill>
              <a:schemeClr val="accent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Shape 23"/>
          <p:cNvCxnSpPr>
            <a:cxnSpLocks noChangeShapeType="1"/>
            <a:stCxn id="30" idx="6"/>
          </p:cNvCxnSpPr>
          <p:nvPr/>
        </p:nvCxnSpPr>
        <p:spPr bwMode="auto">
          <a:xfrm flipH="1">
            <a:off x="4818063" y="3159125"/>
            <a:ext cx="36512" cy="1395413"/>
          </a:xfrm>
          <a:prstGeom prst="curvedConnector4">
            <a:avLst>
              <a:gd name="adj1" fmla="val -2534787"/>
              <a:gd name="adj2" fmla="val 100454"/>
            </a:avLst>
          </a:prstGeom>
          <a:noFill/>
          <a:ln w="38100">
            <a:solidFill>
              <a:schemeClr val="accent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" name="Shape 23"/>
          <p:cNvCxnSpPr>
            <a:cxnSpLocks noChangeShapeType="1"/>
            <a:stCxn id="100" idx="1"/>
            <a:endCxn id="705539" idx="2"/>
          </p:cNvCxnSpPr>
          <p:nvPr/>
        </p:nvCxnSpPr>
        <p:spPr bwMode="auto">
          <a:xfrm rot="10800000">
            <a:off x="1874838" y="3883025"/>
            <a:ext cx="1438275" cy="917575"/>
          </a:xfrm>
          <a:prstGeom prst="curvedConnector2">
            <a:avLst/>
          </a:prstGeom>
          <a:noFill/>
          <a:ln w="38100">
            <a:solidFill>
              <a:schemeClr val="accent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4" name="TextBox 93"/>
          <p:cNvSpPr txBox="1">
            <a:spLocks noChangeArrowheads="1"/>
          </p:cNvSpPr>
          <p:nvPr/>
        </p:nvSpPr>
        <p:spPr bwMode="auto">
          <a:xfrm>
            <a:off x="1765300" y="4710113"/>
            <a:ext cx="8667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latin typeface="Arial" charset="0"/>
                <a:cs typeface="ＭＳ Ｐゴシック" charset="0"/>
              </a:rPr>
              <a:t>i=i+1</a:t>
            </a:r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3175000" y="4079875"/>
            <a:ext cx="19843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600" b="1"/>
              <a:t>k</a:t>
            </a:r>
            <a:r>
              <a:rPr lang="en-US" sz="1600" b="1" baseline="-25000"/>
              <a:t>i</a:t>
            </a:r>
            <a:r>
              <a:rPr lang="en-US" sz="1600" b="1"/>
              <a:t> -  k</a:t>
            </a:r>
            <a:r>
              <a:rPr lang="en-US" sz="1600" b="1" baseline="-25000"/>
              <a:t>i+1 </a:t>
            </a:r>
            <a:r>
              <a:rPr lang="en-US" sz="1600" b="1"/>
              <a:t>&lt; threshold?</a:t>
            </a:r>
            <a:endParaRPr lang="en-US" sz="1600" b="1" baseline="-25000"/>
          </a:p>
        </p:txBody>
      </p:sp>
      <p:sp>
        <p:nvSpPr>
          <p:cNvPr id="100" name="Flowchart: Process 99"/>
          <p:cNvSpPr/>
          <p:nvPr/>
        </p:nvSpPr>
        <p:spPr>
          <a:xfrm>
            <a:off x="3325813" y="4457700"/>
            <a:ext cx="1225550" cy="685800"/>
          </a:xfrm>
          <a:prstGeom prst="flowChartProcess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Client</a:t>
            </a:r>
          </a:p>
        </p:txBody>
      </p:sp>
      <p:cxnSp>
        <p:nvCxnSpPr>
          <p:cNvPr id="141" name="Straight Arrow Connector 140"/>
          <p:cNvCxnSpPr>
            <a:cxnSpLocks noChangeShapeType="1"/>
          </p:cNvCxnSpPr>
          <p:nvPr/>
        </p:nvCxnSpPr>
        <p:spPr bwMode="auto">
          <a:xfrm flipH="1">
            <a:off x="3703638" y="5313363"/>
            <a:ext cx="3175" cy="360362"/>
          </a:xfrm>
          <a:prstGeom prst="straightConnector1">
            <a:avLst/>
          </a:prstGeom>
          <a:noFill/>
          <a:ln w="47625">
            <a:solidFill>
              <a:srgbClr val="4A7EB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" name="TextBox 142"/>
          <p:cNvSpPr txBox="1">
            <a:spLocks noChangeArrowheads="1"/>
          </p:cNvSpPr>
          <p:nvPr/>
        </p:nvSpPr>
        <p:spPr bwMode="auto">
          <a:xfrm>
            <a:off x="3749675" y="5308600"/>
            <a:ext cx="160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  <a:cs typeface="ＭＳ Ｐゴシック" charset="0"/>
              </a:rPr>
              <a:t>done</a:t>
            </a:r>
          </a:p>
        </p:txBody>
      </p:sp>
      <p:sp>
        <p:nvSpPr>
          <p:cNvPr id="29" name="Flowchart: Connector 28"/>
          <p:cNvSpPr/>
          <p:nvPr/>
        </p:nvSpPr>
        <p:spPr>
          <a:xfrm>
            <a:off x="4384675" y="2168525"/>
            <a:ext cx="457200" cy="457200"/>
          </a:xfrm>
          <a:prstGeom prst="flowChartConnector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r</a:t>
            </a:r>
          </a:p>
        </p:txBody>
      </p:sp>
      <p:sp>
        <p:nvSpPr>
          <p:cNvPr id="30" name="Flowchart: Connector 29"/>
          <p:cNvSpPr/>
          <p:nvPr/>
        </p:nvSpPr>
        <p:spPr>
          <a:xfrm>
            <a:off x="4384675" y="2930525"/>
            <a:ext cx="457200" cy="457200"/>
          </a:xfrm>
          <a:prstGeom prst="flowChartConnector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r</a:t>
            </a:r>
          </a:p>
        </p:txBody>
      </p:sp>
      <p:sp>
        <p:nvSpPr>
          <p:cNvPr id="2" name="TextBox 38"/>
          <p:cNvSpPr txBox="1">
            <a:spLocks noChangeArrowheads="1"/>
          </p:cNvSpPr>
          <p:nvPr/>
        </p:nvSpPr>
        <p:spPr bwMode="auto">
          <a:xfrm>
            <a:off x="1416050" y="2592388"/>
            <a:ext cx="5746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  <a:cs typeface="ＭＳ Ｐゴシック" charset="0"/>
              </a:rPr>
              <a:t>P1</a:t>
            </a:r>
            <a:endParaRPr lang="en-US" sz="1800" baseline="-25000">
              <a:latin typeface="Arial" charset="0"/>
              <a:cs typeface="ＭＳ Ｐゴシック" charset="0"/>
            </a:endParaRPr>
          </a:p>
        </p:txBody>
      </p:sp>
      <p:sp>
        <p:nvSpPr>
          <p:cNvPr id="3" name="TextBox 38"/>
          <p:cNvSpPr txBox="1">
            <a:spLocks noChangeArrowheads="1"/>
          </p:cNvSpPr>
          <p:nvPr/>
        </p:nvSpPr>
        <p:spPr bwMode="auto">
          <a:xfrm>
            <a:off x="1423988" y="3394075"/>
            <a:ext cx="5746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  <a:cs typeface="ＭＳ Ｐゴシック" charset="0"/>
              </a:rPr>
              <a:t>P2</a:t>
            </a:r>
            <a:endParaRPr lang="en-US" sz="1800" baseline="-25000">
              <a:latin typeface="Arial" charset="0"/>
              <a:cs typeface="ＭＳ Ｐゴシック" charset="0"/>
            </a:endParaRPr>
          </a:p>
        </p:txBody>
      </p:sp>
      <p:sp>
        <p:nvSpPr>
          <p:cNvPr id="705565" name="Rectangle 29"/>
          <p:cNvSpPr>
            <a:spLocks noChangeArrowheads="1"/>
          </p:cNvSpPr>
          <p:nvPr/>
        </p:nvSpPr>
        <p:spPr bwMode="auto">
          <a:xfrm>
            <a:off x="6089650" y="1052513"/>
            <a:ext cx="2444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600" b="1"/>
              <a:t>= k centroids at iteration i</a:t>
            </a:r>
          </a:p>
        </p:txBody>
      </p:sp>
      <p:sp>
        <p:nvSpPr>
          <p:cNvPr id="705566" name="Rectangle 30"/>
          <p:cNvSpPr>
            <a:spLocks noChangeArrowheads="1"/>
          </p:cNvSpPr>
          <p:nvPr/>
        </p:nvSpPr>
        <p:spPr bwMode="auto">
          <a:xfrm>
            <a:off x="5708650" y="1025525"/>
            <a:ext cx="287338" cy="366713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 b="1"/>
              <a:t>k</a:t>
            </a:r>
            <a:r>
              <a:rPr lang="en-US" sz="1600" b="1" baseline="-25000"/>
              <a:t>i</a:t>
            </a:r>
            <a:endParaRPr lang="en-US" sz="1600" b="1"/>
          </a:p>
        </p:txBody>
      </p:sp>
      <p:sp>
        <p:nvSpPr>
          <p:cNvPr id="705567" name="Rectangle 31"/>
          <p:cNvSpPr>
            <a:spLocks noChangeArrowheads="1"/>
          </p:cNvSpPr>
          <p:nvPr/>
        </p:nvSpPr>
        <p:spPr bwMode="auto">
          <a:xfrm>
            <a:off x="2325688" y="1608138"/>
            <a:ext cx="287337" cy="366712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 b="1"/>
              <a:t>k</a:t>
            </a:r>
            <a:r>
              <a:rPr lang="en-US" sz="1600" b="1" baseline="-25000"/>
              <a:t>i</a:t>
            </a:r>
            <a:endParaRPr lang="en-US" sz="1600" b="1"/>
          </a:p>
        </p:txBody>
      </p:sp>
      <p:sp>
        <p:nvSpPr>
          <p:cNvPr id="705568" name="Rectangle 32"/>
          <p:cNvSpPr>
            <a:spLocks noChangeArrowheads="1"/>
          </p:cNvSpPr>
          <p:nvPr/>
        </p:nvSpPr>
        <p:spPr bwMode="auto">
          <a:xfrm>
            <a:off x="2344738" y="2413000"/>
            <a:ext cx="287337" cy="366713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 b="1"/>
              <a:t>k</a:t>
            </a:r>
            <a:r>
              <a:rPr lang="en-US" sz="1600" b="1" baseline="-25000"/>
              <a:t>i</a:t>
            </a:r>
            <a:endParaRPr lang="en-US" sz="1600" b="1"/>
          </a:p>
        </p:txBody>
      </p:sp>
      <p:sp>
        <p:nvSpPr>
          <p:cNvPr id="705569" name="Rectangle 33"/>
          <p:cNvSpPr>
            <a:spLocks noChangeArrowheads="1"/>
          </p:cNvSpPr>
          <p:nvPr/>
        </p:nvSpPr>
        <p:spPr bwMode="auto">
          <a:xfrm>
            <a:off x="2327275" y="3216275"/>
            <a:ext cx="287338" cy="366713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 b="1"/>
              <a:t>k</a:t>
            </a:r>
            <a:r>
              <a:rPr lang="en-US" sz="1600" b="1" baseline="-25000"/>
              <a:t>i</a:t>
            </a:r>
            <a:endParaRPr lang="en-US" sz="1600" b="1"/>
          </a:p>
        </p:txBody>
      </p:sp>
      <p:sp>
        <p:nvSpPr>
          <p:cNvPr id="705570" name="Rectangle 34"/>
          <p:cNvSpPr>
            <a:spLocks noChangeArrowheads="1"/>
          </p:cNvSpPr>
          <p:nvPr/>
        </p:nvSpPr>
        <p:spPr bwMode="auto">
          <a:xfrm>
            <a:off x="4879975" y="2605088"/>
            <a:ext cx="509588" cy="366712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 b="1"/>
              <a:t>k</a:t>
            </a:r>
            <a:r>
              <a:rPr lang="en-US" sz="1600" b="1" baseline="-25000"/>
              <a:t>i+1</a:t>
            </a:r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190343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B1A07-42C0-F548-A1A7-5B4B4750FAAF}" type="datetime1">
              <a:rPr lang="en-US"/>
              <a:pPr/>
              <a:t>4/22/12</a:t>
            </a:fld>
            <a:endParaRPr lang="en-US"/>
          </a:p>
        </p:txBody>
      </p:sp>
      <p:sp>
        <p:nvSpPr>
          <p:cNvPr id="4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UW</a:t>
            </a:r>
          </a:p>
        </p:txBody>
      </p:sp>
      <p:sp>
        <p:nvSpPr>
          <p:cNvPr id="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7ED6-44B4-CD40-B904-B34AB0192E6C}" type="slidenum">
              <a:rPr lang="en-US"/>
              <a:pPr/>
              <a:t>13</a:t>
            </a:fld>
            <a:endParaRPr lang="en-US"/>
          </a:p>
        </p:txBody>
      </p:sp>
      <p:sp>
        <p:nvSpPr>
          <p:cNvPr id="70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 the problem?</a:t>
            </a:r>
          </a:p>
        </p:txBody>
      </p:sp>
      <p:sp>
        <p:nvSpPr>
          <p:cNvPr id="709635" name="Rectangle 3"/>
          <p:cNvSpPr>
            <a:spLocks noChangeArrowheads="1"/>
          </p:cNvSpPr>
          <p:nvPr/>
        </p:nvSpPr>
        <p:spPr bwMode="auto">
          <a:xfrm>
            <a:off x="1755775" y="3260725"/>
            <a:ext cx="523875" cy="3016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Flowchart: Process 3"/>
          <p:cNvSpPr/>
          <p:nvPr/>
        </p:nvSpPr>
        <p:spPr>
          <a:xfrm>
            <a:off x="2595563" y="1562100"/>
            <a:ext cx="762000" cy="457200"/>
          </a:xfrm>
          <a:prstGeom prst="flowChartProcess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M</a:t>
            </a:r>
          </a:p>
        </p:txBody>
      </p:sp>
      <p:sp>
        <p:nvSpPr>
          <p:cNvPr id="5" name="Flowchart: Process 4"/>
          <p:cNvSpPr/>
          <p:nvPr/>
        </p:nvSpPr>
        <p:spPr>
          <a:xfrm>
            <a:off x="2595563" y="2324100"/>
            <a:ext cx="762000" cy="457200"/>
          </a:xfrm>
          <a:prstGeom prst="flowChartProcess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M</a:t>
            </a:r>
          </a:p>
        </p:txBody>
      </p:sp>
      <p:sp>
        <p:nvSpPr>
          <p:cNvPr id="6" name="Flowchart: Process 5"/>
          <p:cNvSpPr/>
          <p:nvPr/>
        </p:nvSpPr>
        <p:spPr>
          <a:xfrm>
            <a:off x="2595563" y="3162300"/>
            <a:ext cx="762000" cy="457200"/>
          </a:xfrm>
          <a:prstGeom prst="flowChartProcess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M</a:t>
            </a:r>
          </a:p>
        </p:txBody>
      </p:sp>
      <p:cxnSp>
        <p:nvCxnSpPr>
          <p:cNvPr id="7" name="Straight Arrow Connector 6"/>
          <p:cNvCxnSpPr>
            <a:stCxn id="4" idx="3"/>
          </p:cNvCxnSpPr>
          <p:nvPr/>
        </p:nvCxnSpPr>
        <p:spPr>
          <a:xfrm>
            <a:off x="3370263" y="1790700"/>
            <a:ext cx="1143000" cy="304800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357563" y="2552700"/>
            <a:ext cx="1143000" cy="304800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 rot="5400000" flipH="1" flipV="1">
            <a:off x="3357563" y="2095500"/>
            <a:ext cx="1143000" cy="1143000"/>
          </a:xfrm>
          <a:prstGeom prst="straightConnector1">
            <a:avLst/>
          </a:prstGeom>
          <a:noFill/>
          <a:ln w="47625">
            <a:solidFill>
              <a:srgbClr val="4A7EB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Arrow Connector 11"/>
          <p:cNvCxnSpPr>
            <a:cxnSpLocks noChangeShapeType="1"/>
            <a:stCxn id="5" idx="3"/>
          </p:cNvCxnSpPr>
          <p:nvPr/>
        </p:nvCxnSpPr>
        <p:spPr bwMode="auto">
          <a:xfrm flipV="1">
            <a:off x="3370263" y="2095500"/>
            <a:ext cx="1143000" cy="457200"/>
          </a:xfrm>
          <a:prstGeom prst="straightConnector1">
            <a:avLst/>
          </a:prstGeom>
          <a:noFill/>
          <a:ln w="47625">
            <a:solidFill>
              <a:srgbClr val="4A7EB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Arrow Connector 12"/>
          <p:cNvCxnSpPr>
            <a:stCxn id="4" idx="3"/>
          </p:cNvCxnSpPr>
          <p:nvPr/>
        </p:nvCxnSpPr>
        <p:spPr>
          <a:xfrm>
            <a:off x="3370263" y="1790700"/>
            <a:ext cx="1143000" cy="1066800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 noChangeShapeType="1"/>
            <a:stCxn id="6" idx="3"/>
          </p:cNvCxnSpPr>
          <p:nvPr/>
        </p:nvCxnSpPr>
        <p:spPr bwMode="auto">
          <a:xfrm flipV="1">
            <a:off x="3370263" y="3009900"/>
            <a:ext cx="1143000" cy="381000"/>
          </a:xfrm>
          <a:prstGeom prst="straightConnector1">
            <a:avLst/>
          </a:prstGeom>
          <a:noFill/>
          <a:ln w="47625">
            <a:solidFill>
              <a:srgbClr val="4A7EB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Straight Arrow Connector 14"/>
          <p:cNvCxnSpPr/>
          <p:nvPr/>
        </p:nvCxnSpPr>
        <p:spPr>
          <a:xfrm>
            <a:off x="2138363" y="1790700"/>
            <a:ext cx="457200" cy="1588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138363" y="2552700"/>
            <a:ext cx="457200" cy="1588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138363" y="3378200"/>
            <a:ext cx="457200" cy="1588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1550988" y="1500188"/>
            <a:ext cx="5746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  <a:cs typeface="ＭＳ Ｐゴシック" charset="0"/>
              </a:rPr>
              <a:t>P0</a:t>
            </a:r>
            <a:endParaRPr lang="en-US" sz="1800" baseline="-25000">
              <a:latin typeface="Arial" charset="0"/>
              <a:cs typeface="ＭＳ Ｐゴシック" charset="0"/>
            </a:endParaRPr>
          </a:p>
        </p:txBody>
      </p:sp>
      <p:cxnSp>
        <p:nvCxnSpPr>
          <p:cNvPr id="61" name="Shape 23"/>
          <p:cNvCxnSpPr>
            <a:cxnSpLocks noChangeShapeType="1"/>
          </p:cNvCxnSpPr>
          <p:nvPr/>
        </p:nvCxnSpPr>
        <p:spPr bwMode="auto">
          <a:xfrm flipH="1">
            <a:off x="4995863" y="2090738"/>
            <a:ext cx="14287" cy="2625725"/>
          </a:xfrm>
          <a:prstGeom prst="curvedConnector4">
            <a:avLst>
              <a:gd name="adj1" fmla="val -9666667"/>
              <a:gd name="adj2" fmla="val 99093"/>
            </a:avLst>
          </a:prstGeom>
          <a:noFill/>
          <a:ln w="38100">
            <a:solidFill>
              <a:schemeClr val="accent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Shape 23"/>
          <p:cNvCxnSpPr>
            <a:cxnSpLocks noChangeShapeType="1"/>
            <a:stCxn id="30" idx="6"/>
          </p:cNvCxnSpPr>
          <p:nvPr/>
        </p:nvCxnSpPr>
        <p:spPr bwMode="auto">
          <a:xfrm flipH="1">
            <a:off x="4960938" y="2838450"/>
            <a:ext cx="36512" cy="1395413"/>
          </a:xfrm>
          <a:prstGeom prst="curvedConnector4">
            <a:avLst>
              <a:gd name="adj1" fmla="val -2534787"/>
              <a:gd name="adj2" fmla="val 100454"/>
            </a:avLst>
          </a:prstGeom>
          <a:noFill/>
          <a:ln w="38100">
            <a:solidFill>
              <a:schemeClr val="accent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" name="Shape 23"/>
          <p:cNvCxnSpPr>
            <a:cxnSpLocks noChangeShapeType="1"/>
            <a:stCxn id="100" idx="1"/>
            <a:endCxn id="709635" idx="2"/>
          </p:cNvCxnSpPr>
          <p:nvPr/>
        </p:nvCxnSpPr>
        <p:spPr bwMode="auto">
          <a:xfrm rot="10800000">
            <a:off x="2017713" y="3562350"/>
            <a:ext cx="1644650" cy="862013"/>
          </a:xfrm>
          <a:prstGeom prst="curvedConnector2">
            <a:avLst/>
          </a:prstGeom>
          <a:noFill/>
          <a:ln w="38100">
            <a:solidFill>
              <a:schemeClr val="accent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4" name="TextBox 93"/>
          <p:cNvSpPr txBox="1">
            <a:spLocks noChangeArrowheads="1"/>
          </p:cNvSpPr>
          <p:nvPr/>
        </p:nvSpPr>
        <p:spPr bwMode="auto">
          <a:xfrm>
            <a:off x="2025650" y="4219575"/>
            <a:ext cx="8667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latin typeface="Arial" charset="0"/>
                <a:cs typeface="ＭＳ Ｐゴシック" charset="0"/>
              </a:rPr>
              <a:t>i=i+1</a:t>
            </a:r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3524250" y="3703638"/>
            <a:ext cx="19843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600" b="1"/>
              <a:t>k</a:t>
            </a:r>
            <a:r>
              <a:rPr lang="en-US" sz="1600" b="1" baseline="-25000"/>
              <a:t>i</a:t>
            </a:r>
            <a:r>
              <a:rPr lang="en-US" sz="1600" b="1"/>
              <a:t> -  k</a:t>
            </a:r>
            <a:r>
              <a:rPr lang="en-US" sz="1600" b="1" baseline="-25000"/>
              <a:t>i+1 </a:t>
            </a:r>
            <a:r>
              <a:rPr lang="en-US" sz="1600" b="1"/>
              <a:t>&lt; threshold?</a:t>
            </a:r>
            <a:endParaRPr lang="en-US" sz="1600" b="1" baseline="-25000"/>
          </a:p>
        </p:txBody>
      </p:sp>
      <p:sp>
        <p:nvSpPr>
          <p:cNvPr id="100" name="Flowchart: Process 99"/>
          <p:cNvSpPr/>
          <p:nvPr/>
        </p:nvSpPr>
        <p:spPr>
          <a:xfrm>
            <a:off x="3675063" y="4081463"/>
            <a:ext cx="1225550" cy="685800"/>
          </a:xfrm>
          <a:prstGeom prst="flowChartProcess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Client</a:t>
            </a:r>
          </a:p>
        </p:txBody>
      </p:sp>
      <p:cxnSp>
        <p:nvCxnSpPr>
          <p:cNvPr id="141" name="Straight Arrow Connector 140"/>
          <p:cNvCxnSpPr>
            <a:cxnSpLocks noChangeShapeType="1"/>
          </p:cNvCxnSpPr>
          <p:nvPr/>
        </p:nvCxnSpPr>
        <p:spPr bwMode="auto">
          <a:xfrm flipH="1">
            <a:off x="3963988" y="4822825"/>
            <a:ext cx="3175" cy="360363"/>
          </a:xfrm>
          <a:prstGeom prst="straightConnector1">
            <a:avLst/>
          </a:prstGeom>
          <a:noFill/>
          <a:ln w="47625">
            <a:solidFill>
              <a:srgbClr val="4A7EB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" name="TextBox 142"/>
          <p:cNvSpPr txBox="1">
            <a:spLocks noChangeArrowheads="1"/>
          </p:cNvSpPr>
          <p:nvPr/>
        </p:nvSpPr>
        <p:spPr bwMode="auto">
          <a:xfrm>
            <a:off x="4089400" y="4738688"/>
            <a:ext cx="1600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  <a:cs typeface="ＭＳ Ｐゴシック" charset="0"/>
              </a:rPr>
              <a:t>done</a:t>
            </a:r>
          </a:p>
        </p:txBody>
      </p:sp>
      <p:sp>
        <p:nvSpPr>
          <p:cNvPr id="29" name="Flowchart: Connector 28"/>
          <p:cNvSpPr/>
          <p:nvPr/>
        </p:nvSpPr>
        <p:spPr>
          <a:xfrm>
            <a:off x="4527550" y="1847850"/>
            <a:ext cx="457200" cy="457200"/>
          </a:xfrm>
          <a:prstGeom prst="flowChartConnector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r</a:t>
            </a:r>
          </a:p>
        </p:txBody>
      </p:sp>
      <p:sp>
        <p:nvSpPr>
          <p:cNvPr id="30" name="Flowchart: Connector 29"/>
          <p:cNvSpPr/>
          <p:nvPr/>
        </p:nvSpPr>
        <p:spPr>
          <a:xfrm>
            <a:off x="4527550" y="2609850"/>
            <a:ext cx="457200" cy="457200"/>
          </a:xfrm>
          <a:prstGeom prst="flowChartConnector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r</a:t>
            </a:r>
          </a:p>
        </p:txBody>
      </p:sp>
      <p:sp>
        <p:nvSpPr>
          <p:cNvPr id="2" name="TextBox 38"/>
          <p:cNvSpPr txBox="1">
            <a:spLocks noChangeArrowheads="1"/>
          </p:cNvSpPr>
          <p:nvPr/>
        </p:nvSpPr>
        <p:spPr bwMode="auto">
          <a:xfrm>
            <a:off x="1558925" y="2271713"/>
            <a:ext cx="5746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  <a:cs typeface="ＭＳ Ｐゴシック" charset="0"/>
              </a:rPr>
              <a:t>P1</a:t>
            </a:r>
            <a:endParaRPr lang="en-US" sz="1800" baseline="-25000">
              <a:latin typeface="Arial" charset="0"/>
              <a:cs typeface="ＭＳ Ｐゴシック" charset="0"/>
            </a:endParaRPr>
          </a:p>
        </p:txBody>
      </p:sp>
      <p:sp>
        <p:nvSpPr>
          <p:cNvPr id="9" name="TextBox 38"/>
          <p:cNvSpPr txBox="1">
            <a:spLocks noChangeArrowheads="1"/>
          </p:cNvSpPr>
          <p:nvPr/>
        </p:nvSpPr>
        <p:spPr bwMode="auto">
          <a:xfrm>
            <a:off x="1566863" y="3073400"/>
            <a:ext cx="5746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  <a:cs typeface="ＭＳ Ｐゴシック" charset="0"/>
              </a:rPr>
              <a:t>P2</a:t>
            </a:r>
            <a:endParaRPr lang="en-US" sz="1800" baseline="-25000">
              <a:latin typeface="Arial" charset="0"/>
              <a:cs typeface="ＭＳ Ｐゴシック" charset="0"/>
            </a:endParaRPr>
          </a:p>
        </p:txBody>
      </p:sp>
      <p:sp>
        <p:nvSpPr>
          <p:cNvPr id="709661" name="Rectangle 29"/>
          <p:cNvSpPr>
            <a:spLocks noChangeArrowheads="1"/>
          </p:cNvSpPr>
          <p:nvPr/>
        </p:nvSpPr>
        <p:spPr bwMode="auto">
          <a:xfrm>
            <a:off x="6232525" y="1243013"/>
            <a:ext cx="2444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600" b="1"/>
              <a:t>= k centroids at iteration i</a:t>
            </a:r>
          </a:p>
        </p:txBody>
      </p:sp>
      <p:sp>
        <p:nvSpPr>
          <p:cNvPr id="709662" name="Rectangle 30"/>
          <p:cNvSpPr>
            <a:spLocks noChangeArrowheads="1"/>
          </p:cNvSpPr>
          <p:nvPr/>
        </p:nvSpPr>
        <p:spPr bwMode="auto">
          <a:xfrm>
            <a:off x="5851525" y="1216025"/>
            <a:ext cx="287338" cy="366713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 b="1"/>
              <a:t>k</a:t>
            </a:r>
            <a:r>
              <a:rPr lang="en-US" sz="1600" b="1" baseline="-25000"/>
              <a:t>i</a:t>
            </a:r>
            <a:endParaRPr lang="en-US" sz="1600" b="1"/>
          </a:p>
        </p:txBody>
      </p:sp>
      <p:sp>
        <p:nvSpPr>
          <p:cNvPr id="709663" name="Rectangle 31"/>
          <p:cNvSpPr>
            <a:spLocks noChangeArrowheads="1"/>
          </p:cNvSpPr>
          <p:nvPr/>
        </p:nvSpPr>
        <p:spPr bwMode="auto">
          <a:xfrm>
            <a:off x="2468563" y="1287463"/>
            <a:ext cx="287337" cy="366712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 b="1"/>
              <a:t>k</a:t>
            </a:r>
            <a:r>
              <a:rPr lang="en-US" sz="1600" b="1" baseline="-25000"/>
              <a:t>i</a:t>
            </a:r>
            <a:endParaRPr lang="en-US" sz="1600" b="1"/>
          </a:p>
        </p:txBody>
      </p:sp>
      <p:sp>
        <p:nvSpPr>
          <p:cNvPr id="709664" name="Rectangle 32"/>
          <p:cNvSpPr>
            <a:spLocks noChangeArrowheads="1"/>
          </p:cNvSpPr>
          <p:nvPr/>
        </p:nvSpPr>
        <p:spPr bwMode="auto">
          <a:xfrm>
            <a:off x="2487613" y="2092325"/>
            <a:ext cx="287337" cy="366713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 b="1"/>
              <a:t>k</a:t>
            </a:r>
            <a:r>
              <a:rPr lang="en-US" sz="1600" b="1" baseline="-25000"/>
              <a:t>i</a:t>
            </a:r>
            <a:endParaRPr lang="en-US" sz="1600" b="1"/>
          </a:p>
        </p:txBody>
      </p:sp>
      <p:sp>
        <p:nvSpPr>
          <p:cNvPr id="709665" name="Rectangle 33"/>
          <p:cNvSpPr>
            <a:spLocks noChangeArrowheads="1"/>
          </p:cNvSpPr>
          <p:nvPr/>
        </p:nvSpPr>
        <p:spPr bwMode="auto">
          <a:xfrm>
            <a:off x="2470150" y="2895600"/>
            <a:ext cx="287338" cy="366713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 b="1"/>
              <a:t>k</a:t>
            </a:r>
            <a:r>
              <a:rPr lang="en-US" sz="1600" b="1" baseline="-25000"/>
              <a:t>i</a:t>
            </a:r>
            <a:endParaRPr lang="en-US" sz="1600" b="1"/>
          </a:p>
        </p:txBody>
      </p:sp>
      <p:sp>
        <p:nvSpPr>
          <p:cNvPr id="709666" name="Rectangle 34"/>
          <p:cNvSpPr>
            <a:spLocks noChangeArrowheads="1"/>
          </p:cNvSpPr>
          <p:nvPr/>
        </p:nvSpPr>
        <p:spPr bwMode="auto">
          <a:xfrm>
            <a:off x="5022850" y="2284413"/>
            <a:ext cx="509588" cy="366712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 b="1"/>
              <a:t>k</a:t>
            </a:r>
            <a:r>
              <a:rPr lang="en-US" sz="1600" b="1" baseline="-25000"/>
              <a:t>i+1</a:t>
            </a:r>
            <a:endParaRPr lang="en-US" sz="1600" b="1"/>
          </a:p>
        </p:txBody>
      </p:sp>
      <p:sp>
        <p:nvSpPr>
          <p:cNvPr id="3" name="Content Placeholder 2"/>
          <p:cNvSpPr>
            <a:spLocks/>
          </p:cNvSpPr>
          <p:nvPr/>
        </p:nvSpPr>
        <p:spPr bwMode="auto">
          <a:xfrm>
            <a:off x="341313" y="5519738"/>
            <a:ext cx="4387850" cy="617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39725" indent="-339725" eaLnBrk="1" hangingPunct="1">
              <a:lnSpc>
                <a:spcPct val="90000"/>
              </a:lnSpc>
              <a:spcBef>
                <a:spcPct val="20000"/>
              </a:spcBef>
              <a:buClr>
                <a:srgbClr val="F30D0D"/>
              </a:buClr>
              <a:buFont typeface="Times" charset="0"/>
              <a:buAutoNum type="arabicPeriod"/>
            </a:pPr>
            <a:r>
              <a:rPr lang="en-US" i="1">
                <a:solidFill>
                  <a:srgbClr val="F30D0D"/>
                </a:solidFill>
              </a:rPr>
              <a:t>P is loaded on each iteration</a:t>
            </a:r>
            <a:endParaRPr lang="en-US" i="1">
              <a:solidFill>
                <a:srgbClr val="FF0000"/>
              </a:solidFill>
            </a:endParaRPr>
          </a:p>
        </p:txBody>
      </p:sp>
      <p:sp>
        <p:nvSpPr>
          <p:cNvPr id="709668" name="Rectangle 36"/>
          <p:cNvSpPr>
            <a:spLocks noChangeArrowheads="1"/>
          </p:cNvSpPr>
          <p:nvPr/>
        </p:nvSpPr>
        <p:spPr bwMode="auto">
          <a:xfrm>
            <a:off x="665163" y="5070475"/>
            <a:ext cx="3000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i="1"/>
              <a:t>P is loop invariant, but</a:t>
            </a: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1558925" y="1192213"/>
            <a:ext cx="1370013" cy="2559050"/>
          </a:xfrm>
          <a:prstGeom prst="rect">
            <a:avLst/>
          </a:prstGeom>
          <a:solidFill>
            <a:srgbClr val="0011CF">
              <a:alpha val="22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85D8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sz="1800">
              <a:solidFill>
                <a:srgbClr val="FFFFFF"/>
              </a:solidFill>
              <a:latin typeface="Garamond" charset="0"/>
              <a:cs typeface="ＭＳ Ｐゴシック" charset="0"/>
            </a:endParaRPr>
          </a:p>
        </p:txBody>
      </p:sp>
      <p:sp>
        <p:nvSpPr>
          <p:cNvPr id="709670" name="Text Box 38"/>
          <p:cNvSpPr txBox="1">
            <a:spLocks noChangeArrowheads="1"/>
          </p:cNvSpPr>
          <p:nvPr/>
        </p:nvSpPr>
        <p:spPr bwMode="auto">
          <a:xfrm>
            <a:off x="1555750" y="3373438"/>
            <a:ext cx="4587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>
                <a:solidFill>
                  <a:srgbClr val="F30D0D"/>
                </a:solidFill>
              </a:rPr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2944914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971C1-B314-9F44-A6F3-073AA3DF732C}" type="datetime1">
              <a:rPr lang="en-US"/>
              <a:pPr/>
              <a:t>4/22/12</a:t>
            </a:fld>
            <a:endParaRPr lang="en-US"/>
          </a:p>
        </p:txBody>
      </p:sp>
      <p:sp>
        <p:nvSpPr>
          <p:cNvPr id="3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UW</a:t>
            </a:r>
          </a:p>
        </p:txBody>
      </p:sp>
      <p:sp>
        <p:nvSpPr>
          <p:cNvPr id="3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8C201-74CA-A644-9905-C2B720856D07}" type="slidenum">
              <a:rPr lang="en-US"/>
              <a:pPr/>
              <a:t>14</a:t>
            </a:fld>
            <a:endParaRPr lang="en-US"/>
          </a:p>
        </p:txBody>
      </p:sp>
      <p:sp>
        <p:nvSpPr>
          <p:cNvPr id="702509" name="Rectangle 4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Approach: Inter-iteration caching</a:t>
            </a:r>
          </a:p>
        </p:txBody>
      </p:sp>
      <p:sp>
        <p:nvSpPr>
          <p:cNvPr id="702510" name="Line 46"/>
          <p:cNvSpPr>
            <a:spLocks noChangeShapeType="1"/>
          </p:cNvSpPr>
          <p:nvPr/>
        </p:nvSpPr>
        <p:spPr bwMode="auto">
          <a:xfrm flipV="1">
            <a:off x="889000" y="3900488"/>
            <a:ext cx="12700" cy="15716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2512" name="Text Box 48"/>
          <p:cNvSpPr txBox="1">
            <a:spLocks noChangeArrowheads="1"/>
          </p:cNvSpPr>
          <p:nvPr/>
        </p:nvSpPr>
        <p:spPr bwMode="auto">
          <a:xfrm>
            <a:off x="639763" y="5507038"/>
            <a:ext cx="3768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F30D0D"/>
                </a:solidFill>
              </a:rPr>
              <a:t>Mapper input cache (MI)</a:t>
            </a:r>
          </a:p>
        </p:txBody>
      </p:sp>
      <p:sp>
        <p:nvSpPr>
          <p:cNvPr id="702513" name="Text Box 49"/>
          <p:cNvSpPr txBox="1">
            <a:spLocks noChangeArrowheads="1"/>
          </p:cNvSpPr>
          <p:nvPr/>
        </p:nvSpPr>
        <p:spPr bwMode="auto">
          <a:xfrm>
            <a:off x="1689100" y="5010150"/>
            <a:ext cx="4187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72737D"/>
                </a:solidFill>
              </a:rPr>
              <a:t>Mapper output cache (MO)</a:t>
            </a:r>
          </a:p>
        </p:txBody>
      </p:sp>
      <p:sp>
        <p:nvSpPr>
          <p:cNvPr id="702514" name="Line 50"/>
          <p:cNvSpPr>
            <a:spLocks noChangeShapeType="1"/>
          </p:cNvSpPr>
          <p:nvPr/>
        </p:nvSpPr>
        <p:spPr bwMode="auto">
          <a:xfrm flipH="1" flipV="1">
            <a:off x="1944688" y="3883025"/>
            <a:ext cx="12700" cy="1139825"/>
          </a:xfrm>
          <a:prstGeom prst="line">
            <a:avLst/>
          </a:prstGeom>
          <a:noFill/>
          <a:ln w="38100">
            <a:solidFill>
              <a:srgbClr val="72737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2515" name="Text Box 51"/>
          <p:cNvSpPr txBox="1">
            <a:spLocks noChangeArrowheads="1"/>
          </p:cNvSpPr>
          <p:nvPr/>
        </p:nvSpPr>
        <p:spPr bwMode="auto">
          <a:xfrm>
            <a:off x="4473575" y="4430713"/>
            <a:ext cx="4187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F30D0D"/>
                </a:solidFill>
              </a:rPr>
              <a:t>Reducer input cache (RI)</a:t>
            </a:r>
          </a:p>
        </p:txBody>
      </p:sp>
      <p:sp>
        <p:nvSpPr>
          <p:cNvPr id="702516" name="Line 52"/>
          <p:cNvSpPr>
            <a:spLocks noChangeShapeType="1"/>
          </p:cNvSpPr>
          <p:nvPr/>
        </p:nvSpPr>
        <p:spPr bwMode="auto">
          <a:xfrm flipH="1" flipV="1">
            <a:off x="4665663" y="3562350"/>
            <a:ext cx="12700" cy="81121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2517" name="Text Box 53"/>
          <p:cNvSpPr txBox="1">
            <a:spLocks noChangeArrowheads="1"/>
          </p:cNvSpPr>
          <p:nvPr/>
        </p:nvSpPr>
        <p:spPr bwMode="auto">
          <a:xfrm>
            <a:off x="5332413" y="3863975"/>
            <a:ext cx="38115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F30D0D"/>
                </a:solidFill>
              </a:rPr>
              <a:t>Reducer output cache (RO)</a:t>
            </a:r>
          </a:p>
        </p:txBody>
      </p:sp>
      <p:grpSp>
        <p:nvGrpSpPr>
          <p:cNvPr id="702524" name="Group 60"/>
          <p:cNvGrpSpPr>
            <a:grpSpLocks/>
          </p:cNvGrpSpPr>
          <p:nvPr/>
        </p:nvGrpSpPr>
        <p:grpSpPr bwMode="auto">
          <a:xfrm>
            <a:off x="620713" y="1958975"/>
            <a:ext cx="5367337" cy="2028825"/>
            <a:chOff x="391" y="1144"/>
            <a:chExt cx="3381" cy="1278"/>
          </a:xfrm>
        </p:grpSpPr>
        <p:sp>
          <p:nvSpPr>
            <p:cNvPr id="4" name="Flowchart: Process 3"/>
            <p:cNvSpPr/>
            <p:nvPr/>
          </p:nvSpPr>
          <p:spPr>
            <a:xfrm>
              <a:off x="679" y="1144"/>
              <a:ext cx="480" cy="288"/>
            </a:xfrm>
            <a:prstGeom prst="flowChartProcess">
              <a:avLst/>
            </a:prstGeom>
            <a:solidFill>
              <a:schemeClr val="accent1">
                <a:alpha val="3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r>
                <a:rPr lang="en-US" sz="18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M</a:t>
              </a:r>
            </a:p>
          </p:txBody>
        </p:sp>
        <p:sp>
          <p:nvSpPr>
            <p:cNvPr id="5" name="Flowchart: Process 4"/>
            <p:cNvSpPr/>
            <p:nvPr/>
          </p:nvSpPr>
          <p:spPr>
            <a:xfrm>
              <a:off x="679" y="1624"/>
              <a:ext cx="480" cy="288"/>
            </a:xfrm>
            <a:prstGeom prst="flowChartProcess">
              <a:avLst/>
            </a:prstGeom>
            <a:solidFill>
              <a:schemeClr val="accent1">
                <a:alpha val="3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r>
                <a:rPr lang="en-US" sz="18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M</a:t>
              </a:r>
            </a:p>
          </p:txBody>
        </p:sp>
        <p:sp>
          <p:nvSpPr>
            <p:cNvPr id="6" name="Flowchart: Process 5"/>
            <p:cNvSpPr/>
            <p:nvPr/>
          </p:nvSpPr>
          <p:spPr>
            <a:xfrm>
              <a:off x="679" y="2064"/>
              <a:ext cx="480" cy="288"/>
            </a:xfrm>
            <a:prstGeom prst="flowChartProcess">
              <a:avLst/>
            </a:prstGeom>
            <a:solidFill>
              <a:schemeClr val="accent1">
                <a:alpha val="3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r>
                <a:rPr lang="en-US" sz="18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M</a:t>
              </a:r>
            </a:p>
          </p:txBody>
        </p:sp>
        <p:cxnSp>
          <p:nvCxnSpPr>
            <p:cNvPr id="7" name="Straight Arrow Connector 6"/>
            <p:cNvCxnSpPr>
              <a:stCxn id="4" idx="3"/>
            </p:cNvCxnSpPr>
            <p:nvPr/>
          </p:nvCxnSpPr>
          <p:spPr>
            <a:xfrm>
              <a:off x="1167" y="1288"/>
              <a:ext cx="720" cy="192"/>
            </a:xfrm>
            <a:prstGeom prst="straightConnector1">
              <a:avLst/>
            </a:prstGeom>
            <a:ln w="476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1159" y="1768"/>
              <a:ext cx="720" cy="192"/>
            </a:xfrm>
            <a:prstGeom prst="straightConnector1">
              <a:avLst/>
            </a:prstGeom>
            <a:ln w="476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cxnSpLocks noChangeShapeType="1"/>
            </p:cNvCxnSpPr>
            <p:nvPr/>
          </p:nvCxnSpPr>
          <p:spPr bwMode="auto">
            <a:xfrm rot="5400000" flipH="1" flipV="1">
              <a:off x="1159" y="1480"/>
              <a:ext cx="720" cy="720"/>
            </a:xfrm>
            <a:prstGeom prst="straightConnector1">
              <a:avLst/>
            </a:prstGeom>
            <a:noFill/>
            <a:ln w="47625">
              <a:solidFill>
                <a:srgbClr val="4A7EBB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Straight Arrow Connector 11"/>
            <p:cNvCxnSpPr>
              <a:cxnSpLocks noChangeShapeType="1"/>
              <a:stCxn id="5" idx="3"/>
            </p:cNvCxnSpPr>
            <p:nvPr/>
          </p:nvCxnSpPr>
          <p:spPr bwMode="auto">
            <a:xfrm flipV="1">
              <a:off x="1167" y="1480"/>
              <a:ext cx="720" cy="288"/>
            </a:xfrm>
            <a:prstGeom prst="straightConnector1">
              <a:avLst/>
            </a:prstGeom>
            <a:noFill/>
            <a:ln w="47625">
              <a:solidFill>
                <a:srgbClr val="4A7EBB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Straight Arrow Connector 12"/>
            <p:cNvCxnSpPr>
              <a:stCxn id="4" idx="3"/>
            </p:cNvCxnSpPr>
            <p:nvPr/>
          </p:nvCxnSpPr>
          <p:spPr>
            <a:xfrm>
              <a:off x="1167" y="1288"/>
              <a:ext cx="720" cy="672"/>
            </a:xfrm>
            <a:prstGeom prst="straightConnector1">
              <a:avLst/>
            </a:prstGeom>
            <a:ln w="476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cxnSpLocks noChangeShapeType="1"/>
              <a:stCxn id="6" idx="3"/>
            </p:cNvCxnSpPr>
            <p:nvPr/>
          </p:nvCxnSpPr>
          <p:spPr bwMode="auto">
            <a:xfrm flipV="1">
              <a:off x="1167" y="1968"/>
              <a:ext cx="720" cy="240"/>
            </a:xfrm>
            <a:prstGeom prst="straightConnector1">
              <a:avLst/>
            </a:prstGeom>
            <a:noFill/>
            <a:ln w="47625">
              <a:solidFill>
                <a:srgbClr val="4A7EBB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Straight Arrow Connector 14"/>
            <p:cNvCxnSpPr/>
            <p:nvPr/>
          </p:nvCxnSpPr>
          <p:spPr>
            <a:xfrm>
              <a:off x="391" y="1288"/>
              <a:ext cx="288" cy="1"/>
            </a:xfrm>
            <a:prstGeom prst="straightConnector1">
              <a:avLst/>
            </a:prstGeom>
            <a:ln w="476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391" y="1768"/>
              <a:ext cx="288" cy="1"/>
            </a:xfrm>
            <a:prstGeom prst="straightConnector1">
              <a:avLst/>
            </a:prstGeom>
            <a:ln w="476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391" y="2200"/>
              <a:ext cx="288" cy="1"/>
            </a:xfrm>
            <a:prstGeom prst="straightConnector1">
              <a:avLst/>
            </a:prstGeom>
            <a:ln w="476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Flowchart: Connector 47"/>
            <p:cNvSpPr/>
            <p:nvPr/>
          </p:nvSpPr>
          <p:spPr>
            <a:xfrm>
              <a:off x="3107" y="1335"/>
              <a:ext cx="288" cy="288"/>
            </a:xfrm>
            <a:prstGeom prst="flowChartConnector">
              <a:avLst/>
            </a:prstGeom>
            <a:solidFill>
              <a:schemeClr val="accent1">
                <a:alpha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r>
                <a:rPr lang="en-US" sz="18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r</a:t>
              </a:r>
            </a:p>
          </p:txBody>
        </p:sp>
        <p:sp>
          <p:nvSpPr>
            <p:cNvPr id="49" name="Flowchart: Connector 48"/>
            <p:cNvSpPr/>
            <p:nvPr/>
          </p:nvSpPr>
          <p:spPr>
            <a:xfrm>
              <a:off x="3107" y="1815"/>
              <a:ext cx="288" cy="288"/>
            </a:xfrm>
            <a:prstGeom prst="flowChartConnector">
              <a:avLst/>
            </a:prstGeom>
            <a:solidFill>
              <a:schemeClr val="accent1">
                <a:alpha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r>
                <a:rPr lang="en-US" sz="18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r</a:t>
              </a: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>
              <a:off x="2740" y="1479"/>
              <a:ext cx="367" cy="20"/>
            </a:xfrm>
            <a:prstGeom prst="straightConnector1">
              <a:avLst/>
            </a:prstGeom>
            <a:ln w="476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2731" y="1959"/>
              <a:ext cx="384" cy="1"/>
            </a:xfrm>
            <a:prstGeom prst="straightConnector1">
              <a:avLst/>
            </a:prstGeom>
            <a:ln w="476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2740" y="1479"/>
              <a:ext cx="367" cy="500"/>
            </a:xfrm>
            <a:prstGeom prst="straightConnector1">
              <a:avLst/>
            </a:prstGeom>
            <a:ln w="476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cxnSpLocks noChangeShapeType="1"/>
            </p:cNvCxnSpPr>
            <p:nvPr/>
          </p:nvCxnSpPr>
          <p:spPr bwMode="auto">
            <a:xfrm flipV="1">
              <a:off x="2731" y="1499"/>
              <a:ext cx="376" cy="460"/>
            </a:xfrm>
            <a:prstGeom prst="straightConnector1">
              <a:avLst/>
            </a:prstGeom>
            <a:noFill/>
            <a:ln w="47625">
              <a:solidFill>
                <a:srgbClr val="4A7EBB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02518" name="Line 54"/>
            <p:cNvSpPr>
              <a:spLocks noChangeShapeType="1"/>
            </p:cNvSpPr>
            <p:nvPr/>
          </p:nvSpPr>
          <p:spPr bwMode="auto">
            <a:xfrm flipH="1" flipV="1">
              <a:off x="3481" y="2216"/>
              <a:ext cx="8" cy="20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2519" name="Text Box 55"/>
            <p:cNvSpPr txBox="1">
              <a:spLocks noChangeArrowheads="1"/>
            </p:cNvSpPr>
            <p:nvPr/>
          </p:nvSpPr>
          <p:spPr bwMode="auto">
            <a:xfrm>
              <a:off x="2004" y="1269"/>
              <a:ext cx="669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6000"/>
                <a:t>…</a:t>
              </a:r>
            </a:p>
          </p:txBody>
        </p:sp>
        <p:cxnSp>
          <p:nvCxnSpPr>
            <p:cNvPr id="2" name="Straight Arrow Connector 51"/>
            <p:cNvCxnSpPr/>
            <p:nvPr/>
          </p:nvCxnSpPr>
          <p:spPr>
            <a:xfrm>
              <a:off x="3397" y="1477"/>
              <a:ext cx="367" cy="20"/>
            </a:xfrm>
            <a:prstGeom prst="straightConnector1">
              <a:avLst/>
            </a:prstGeom>
            <a:ln w="476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Arrow Connector 52"/>
            <p:cNvCxnSpPr/>
            <p:nvPr/>
          </p:nvCxnSpPr>
          <p:spPr>
            <a:xfrm>
              <a:off x="3388" y="1957"/>
              <a:ext cx="384" cy="1"/>
            </a:xfrm>
            <a:prstGeom prst="straightConnector1">
              <a:avLst/>
            </a:prstGeom>
            <a:ln w="476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2522" name="AutoShape 58"/>
          <p:cNvSpPr>
            <a:spLocks/>
          </p:cNvSpPr>
          <p:nvPr/>
        </p:nvSpPr>
        <p:spPr bwMode="auto">
          <a:xfrm rot="5400000">
            <a:off x="3148806" y="-623093"/>
            <a:ext cx="274637" cy="4584700"/>
          </a:xfrm>
          <a:prstGeom prst="leftBrace">
            <a:avLst>
              <a:gd name="adj1" fmla="val 139114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2523" name="Text Box 59"/>
          <p:cNvSpPr txBox="1">
            <a:spLocks noChangeArrowheads="1"/>
          </p:cNvSpPr>
          <p:nvPr/>
        </p:nvSpPr>
        <p:spPr bwMode="auto">
          <a:xfrm>
            <a:off x="2565400" y="1076325"/>
            <a:ext cx="1885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/>
              <a:t>Loop body</a:t>
            </a:r>
          </a:p>
        </p:txBody>
      </p:sp>
    </p:spTree>
    <p:extLst>
      <p:ext uri="{BB962C8B-B14F-4D97-AF65-F5344CB8AC3E}">
        <p14:creationId xmlns:p14="http://schemas.microsoft.com/office/powerpoint/2010/main" val="150430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F9C1-0363-3F40-B34D-7530FBB935A2}" type="datetime1">
              <a:rPr lang="en-US"/>
              <a:pPr/>
              <a:t>4/22/12</a:t>
            </a:fld>
            <a:endParaRPr lang="en-US"/>
          </a:p>
        </p:txBody>
      </p:sp>
      <p:sp>
        <p:nvSpPr>
          <p:cNvPr id="2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UW</a:t>
            </a:r>
          </a:p>
        </p:txBody>
      </p:sp>
      <p:sp>
        <p:nvSpPr>
          <p:cNvPr id="2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4E7C2-7913-3541-9D18-CE8FC758867F}" type="slidenum">
              <a:rPr lang="en-US"/>
              <a:pPr/>
              <a:t>15</a:t>
            </a:fld>
            <a:endParaRPr lang="en-US"/>
          </a:p>
        </p:txBody>
      </p:sp>
      <p:sp>
        <p:nvSpPr>
          <p:cNvPr id="71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RI: Reducer Input Cache</a:t>
            </a:r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9150" y="1303338"/>
            <a:ext cx="5353050" cy="5075237"/>
          </a:xfrm>
        </p:spPr>
        <p:txBody>
          <a:bodyPr/>
          <a:lstStyle/>
          <a:p>
            <a:pPr marL="222250" indent="-222250" defTabSz="628650">
              <a:lnSpc>
                <a:spcPct val="90000"/>
              </a:lnSpc>
            </a:pPr>
            <a:r>
              <a:rPr lang="en-US" sz="2000" dirty="0">
                <a:latin typeface="Helvetica" charset="0"/>
              </a:rPr>
              <a:t>Provides:</a:t>
            </a:r>
          </a:p>
          <a:p>
            <a:pPr marL="558800" lvl="1" indent="-222250" defTabSz="628650">
              <a:lnSpc>
                <a:spcPct val="90000"/>
              </a:lnSpc>
            </a:pPr>
            <a:r>
              <a:rPr lang="en-US" sz="1800" dirty="0">
                <a:latin typeface="Helvetica" charset="0"/>
              </a:rPr>
              <a:t>Access to loop invariant data without map/shuffle</a:t>
            </a:r>
          </a:p>
          <a:p>
            <a:pPr marL="222250" indent="-222250" defTabSz="628650">
              <a:lnSpc>
                <a:spcPct val="90000"/>
              </a:lnSpc>
            </a:pPr>
            <a:r>
              <a:rPr lang="en-US" sz="1800" dirty="0">
                <a:latin typeface="Helvetica" charset="0"/>
              </a:rPr>
              <a:t>Used By:</a:t>
            </a:r>
          </a:p>
          <a:p>
            <a:pPr marL="558800" lvl="1" indent="-222250" defTabSz="628650">
              <a:lnSpc>
                <a:spcPct val="90000"/>
              </a:lnSpc>
            </a:pPr>
            <a:r>
              <a:rPr lang="en-US" sz="1800" dirty="0">
                <a:latin typeface="Helvetica" charset="0"/>
              </a:rPr>
              <a:t>Reducer function</a:t>
            </a:r>
          </a:p>
          <a:p>
            <a:pPr marL="222250" indent="-222250" defTabSz="628650">
              <a:lnSpc>
                <a:spcPct val="90000"/>
              </a:lnSpc>
            </a:pPr>
            <a:r>
              <a:rPr lang="en-US" sz="2000" dirty="0">
                <a:latin typeface="Helvetica" charset="0"/>
              </a:rPr>
              <a:t>Assumes: </a:t>
            </a:r>
          </a:p>
          <a:p>
            <a:pPr marL="558800" lvl="1" indent="-222250" defTabSz="628650">
              <a:lnSpc>
                <a:spcPct val="90000"/>
              </a:lnSpc>
              <a:buSzPct val="90000"/>
              <a:buFont typeface="Times" charset="0"/>
              <a:buAutoNum type="arabicPeriod"/>
            </a:pPr>
            <a:r>
              <a:rPr lang="en-US" sz="1800" dirty="0">
                <a:latin typeface="Helvetica" charset="0"/>
              </a:rPr>
              <a:t>Mapper output for a given table constant across iterations</a:t>
            </a:r>
          </a:p>
          <a:p>
            <a:pPr marL="558800" lvl="1" indent="-222250" defTabSz="628650">
              <a:lnSpc>
                <a:spcPct val="90000"/>
              </a:lnSpc>
              <a:buSzPct val="90000"/>
              <a:buFont typeface="Times" charset="0"/>
              <a:buAutoNum type="arabicPeriod"/>
            </a:pPr>
            <a:r>
              <a:rPr lang="en-US" sz="1800" dirty="0">
                <a:latin typeface="Helvetica" charset="0"/>
              </a:rPr>
              <a:t>Static partitioning (implies: no new nodes)</a:t>
            </a:r>
          </a:p>
          <a:p>
            <a:pPr marL="558800" lvl="1" indent="-222250" defTabSz="628650">
              <a:lnSpc>
                <a:spcPct val="90000"/>
              </a:lnSpc>
              <a:buSzPct val="90000"/>
              <a:buFont typeface="Times" charset="0"/>
              <a:buAutoNum type="arabicPeriod"/>
            </a:pPr>
            <a:endParaRPr lang="en-US" sz="1800" dirty="0">
              <a:solidFill>
                <a:srgbClr val="0011CF"/>
              </a:solidFill>
            </a:endParaRPr>
          </a:p>
          <a:p>
            <a:pPr marL="222250" indent="-222250" defTabSz="628650">
              <a:lnSpc>
                <a:spcPct val="90000"/>
              </a:lnSpc>
            </a:pPr>
            <a:r>
              <a:rPr lang="en-US" sz="2000" dirty="0">
                <a:solidFill>
                  <a:srgbClr val="0011CF"/>
                </a:solidFill>
              </a:rPr>
              <a:t>PageRank</a:t>
            </a:r>
            <a:endParaRPr lang="en-US" sz="2000" i="1" dirty="0">
              <a:latin typeface="Helvetica" charset="0"/>
            </a:endParaRPr>
          </a:p>
          <a:p>
            <a:pPr marL="558800" lvl="1" indent="-222250" defTabSz="628650">
              <a:lnSpc>
                <a:spcPct val="90000"/>
              </a:lnSpc>
            </a:pPr>
            <a:r>
              <a:rPr lang="en-US" sz="1800" dirty="0">
                <a:latin typeface="Helvetica" charset="0"/>
              </a:rPr>
              <a:t>Avoid shuffling the network at every step</a:t>
            </a:r>
          </a:p>
          <a:p>
            <a:pPr marL="222250" indent="-222250" defTabSz="628650">
              <a:lnSpc>
                <a:spcPct val="90000"/>
              </a:lnSpc>
            </a:pPr>
            <a:r>
              <a:rPr lang="en-US" sz="2000" dirty="0">
                <a:solidFill>
                  <a:srgbClr val="0011CF"/>
                </a:solidFill>
              </a:rPr>
              <a:t>Transitive Closure</a:t>
            </a:r>
          </a:p>
          <a:p>
            <a:pPr marL="558800" lvl="1" indent="-222250" defTabSz="628650">
              <a:lnSpc>
                <a:spcPct val="90000"/>
              </a:lnSpc>
            </a:pPr>
            <a:r>
              <a:rPr lang="en-US" sz="1800" dirty="0">
                <a:latin typeface="Helvetica" charset="0"/>
              </a:rPr>
              <a:t>Avoid shuffling the graph at every step</a:t>
            </a:r>
          </a:p>
          <a:p>
            <a:pPr marL="222250" indent="-222250" defTabSz="628650">
              <a:lnSpc>
                <a:spcPct val="90000"/>
              </a:lnSpc>
            </a:pPr>
            <a:r>
              <a:rPr lang="en-US" sz="2000" dirty="0">
                <a:solidFill>
                  <a:srgbClr val="0011CF"/>
                </a:solidFill>
              </a:rPr>
              <a:t>K-means</a:t>
            </a:r>
          </a:p>
          <a:p>
            <a:pPr marL="558800" lvl="1" indent="-222250" defTabSz="628650">
              <a:lnSpc>
                <a:spcPct val="90000"/>
              </a:lnSpc>
            </a:pPr>
            <a:r>
              <a:rPr lang="en-US" sz="1800" dirty="0">
                <a:latin typeface="Helvetica" charset="0"/>
              </a:rPr>
              <a:t>No help</a:t>
            </a:r>
          </a:p>
          <a:p>
            <a:pPr marL="222250" indent="-222250" defTabSz="628650">
              <a:lnSpc>
                <a:spcPct val="90000"/>
              </a:lnSpc>
            </a:pPr>
            <a:endParaRPr lang="en-US" sz="2000" dirty="0">
              <a:latin typeface="Helvetica" charset="0"/>
            </a:endParaRPr>
          </a:p>
        </p:txBody>
      </p:sp>
      <p:sp>
        <p:nvSpPr>
          <p:cNvPr id="4" name="Flowchart: Process 3"/>
          <p:cNvSpPr>
            <a:spLocks noChangeArrowheads="1"/>
          </p:cNvSpPr>
          <p:nvPr/>
        </p:nvSpPr>
        <p:spPr bwMode="auto">
          <a:xfrm>
            <a:off x="6103938" y="1754188"/>
            <a:ext cx="428625" cy="3683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 w="25400">
            <a:solidFill>
              <a:srgbClr val="385D8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/>
            <a:endParaRPr lang="en-US" sz="1800">
              <a:latin typeface="Arial" charset="0"/>
              <a:cs typeface="ＭＳ Ｐゴシック" charset="0"/>
            </a:endParaRPr>
          </a:p>
        </p:txBody>
      </p:sp>
      <p:sp>
        <p:nvSpPr>
          <p:cNvPr id="5" name="Flowchart: Process 4"/>
          <p:cNvSpPr>
            <a:spLocks noChangeArrowheads="1"/>
          </p:cNvSpPr>
          <p:nvPr/>
        </p:nvSpPr>
        <p:spPr bwMode="auto">
          <a:xfrm>
            <a:off x="6103938" y="2368550"/>
            <a:ext cx="428625" cy="369888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en-US" sz="1800">
              <a:latin typeface="Arial" charset="0"/>
              <a:cs typeface="ＭＳ Ｐゴシック" charset="0"/>
            </a:endParaRPr>
          </a:p>
        </p:txBody>
      </p:sp>
      <p:sp>
        <p:nvSpPr>
          <p:cNvPr id="6" name="Flowchart: Process 5"/>
          <p:cNvSpPr>
            <a:spLocks noChangeArrowheads="1"/>
          </p:cNvSpPr>
          <p:nvPr/>
        </p:nvSpPr>
        <p:spPr bwMode="auto">
          <a:xfrm>
            <a:off x="6103938" y="2932113"/>
            <a:ext cx="428625" cy="369887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en-US" sz="1800">
              <a:latin typeface="Arial" charset="0"/>
              <a:cs typeface="ＭＳ Ｐゴシック" charset="0"/>
            </a:endParaRPr>
          </a:p>
        </p:txBody>
      </p:sp>
      <p:cxnSp>
        <p:nvCxnSpPr>
          <p:cNvPr id="7" name="Straight Arrow Connector 6"/>
          <p:cNvCxnSpPr>
            <a:cxnSpLocks noChangeShapeType="1"/>
            <a:stCxn id="4" idx="3"/>
          </p:cNvCxnSpPr>
          <p:nvPr/>
        </p:nvCxnSpPr>
        <p:spPr bwMode="auto">
          <a:xfrm>
            <a:off x="6545263" y="1938338"/>
            <a:ext cx="642937" cy="246062"/>
          </a:xfrm>
          <a:prstGeom prst="straightConnector1">
            <a:avLst/>
          </a:prstGeom>
          <a:noFill/>
          <a:ln w="25400">
            <a:solidFill>
              <a:srgbClr val="4A7EBB"/>
            </a:solidFill>
            <a:round/>
            <a:headEnd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Straight Arrow Connector 7"/>
          <p:cNvCxnSpPr>
            <a:cxnSpLocks noChangeShapeType="1"/>
          </p:cNvCxnSpPr>
          <p:nvPr/>
        </p:nvCxnSpPr>
        <p:spPr bwMode="auto">
          <a:xfrm>
            <a:off x="6532563" y="2552700"/>
            <a:ext cx="644525" cy="246063"/>
          </a:xfrm>
          <a:prstGeom prst="straightConnector1">
            <a:avLst/>
          </a:prstGeom>
          <a:noFill/>
          <a:ln w="25400">
            <a:solidFill>
              <a:srgbClr val="4A7EBB"/>
            </a:solidFill>
            <a:round/>
            <a:headEnd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 rot="5400000" flipH="1" flipV="1">
            <a:off x="6393657" y="2323306"/>
            <a:ext cx="922338" cy="644525"/>
          </a:xfrm>
          <a:prstGeom prst="straightConnector1">
            <a:avLst/>
          </a:prstGeom>
          <a:noFill/>
          <a:ln w="25400">
            <a:solidFill>
              <a:srgbClr val="4A7EBB"/>
            </a:solidFill>
            <a:round/>
            <a:headEnd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Arrow Connector 11"/>
          <p:cNvCxnSpPr>
            <a:cxnSpLocks noChangeShapeType="1"/>
            <a:stCxn id="5" idx="3"/>
          </p:cNvCxnSpPr>
          <p:nvPr/>
        </p:nvCxnSpPr>
        <p:spPr bwMode="auto">
          <a:xfrm flipV="1">
            <a:off x="6545263" y="2185988"/>
            <a:ext cx="642937" cy="368300"/>
          </a:xfrm>
          <a:prstGeom prst="straightConnector1">
            <a:avLst/>
          </a:prstGeom>
          <a:noFill/>
          <a:ln w="25400">
            <a:solidFill>
              <a:srgbClr val="4A7EBB"/>
            </a:solidFill>
            <a:round/>
            <a:headEnd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Arrow Connector 12"/>
          <p:cNvCxnSpPr>
            <a:cxnSpLocks noChangeShapeType="1"/>
            <a:stCxn id="4" idx="3"/>
          </p:cNvCxnSpPr>
          <p:nvPr/>
        </p:nvCxnSpPr>
        <p:spPr bwMode="auto">
          <a:xfrm>
            <a:off x="6545263" y="1938338"/>
            <a:ext cx="642937" cy="860425"/>
          </a:xfrm>
          <a:prstGeom prst="straightConnector1">
            <a:avLst/>
          </a:prstGeom>
          <a:noFill/>
          <a:ln w="25400">
            <a:solidFill>
              <a:srgbClr val="4A7EBB"/>
            </a:solidFill>
            <a:round/>
            <a:headEnd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Straight Arrow Connector 13"/>
          <p:cNvCxnSpPr>
            <a:cxnSpLocks noChangeShapeType="1"/>
            <a:stCxn id="6" idx="3"/>
          </p:cNvCxnSpPr>
          <p:nvPr/>
        </p:nvCxnSpPr>
        <p:spPr bwMode="auto">
          <a:xfrm flipV="1">
            <a:off x="6545263" y="2811463"/>
            <a:ext cx="642937" cy="306387"/>
          </a:xfrm>
          <a:prstGeom prst="straightConnector1">
            <a:avLst/>
          </a:prstGeom>
          <a:noFill/>
          <a:ln w="25400">
            <a:solidFill>
              <a:srgbClr val="4A7EBB"/>
            </a:solidFill>
            <a:round/>
            <a:headEnd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Straight Arrow Connector 14"/>
          <p:cNvCxnSpPr>
            <a:cxnSpLocks noChangeShapeType="1"/>
          </p:cNvCxnSpPr>
          <p:nvPr/>
        </p:nvCxnSpPr>
        <p:spPr bwMode="auto">
          <a:xfrm>
            <a:off x="5846763" y="1938338"/>
            <a:ext cx="257175" cy="1587"/>
          </a:xfrm>
          <a:prstGeom prst="straightConnector1">
            <a:avLst/>
          </a:prstGeom>
          <a:noFill/>
          <a:ln w="25400">
            <a:solidFill>
              <a:srgbClr val="4A7EBB"/>
            </a:solidFill>
            <a:round/>
            <a:headEnd/>
            <a:tailEnd type="arrow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>
            <a:off x="5846763" y="2552700"/>
            <a:ext cx="257175" cy="1588"/>
          </a:xfrm>
          <a:prstGeom prst="straightConnector1">
            <a:avLst/>
          </a:prstGeom>
          <a:noFill/>
          <a:ln w="25400">
            <a:solidFill>
              <a:srgbClr val="4A7EBB"/>
            </a:solidFill>
            <a:round/>
            <a:headEnd/>
            <a:tailEnd type="arrow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>
            <a:cxnSpLocks noChangeShapeType="1"/>
          </p:cNvCxnSpPr>
          <p:nvPr/>
        </p:nvCxnSpPr>
        <p:spPr bwMode="auto">
          <a:xfrm>
            <a:off x="5846763" y="3106738"/>
            <a:ext cx="257175" cy="1587"/>
          </a:xfrm>
          <a:prstGeom prst="straightConnector1">
            <a:avLst/>
          </a:prstGeom>
          <a:noFill/>
          <a:ln w="25400">
            <a:solidFill>
              <a:srgbClr val="4A7EBB"/>
            </a:solidFill>
            <a:round/>
            <a:headEnd/>
            <a:tailEnd type="arrow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48" name="Flowchart: Connector 47"/>
          <p:cNvSpPr>
            <a:spLocks noChangeArrowheads="1"/>
          </p:cNvSpPr>
          <p:nvPr/>
        </p:nvSpPr>
        <p:spPr bwMode="auto">
          <a:xfrm>
            <a:off x="8066088" y="1998663"/>
            <a:ext cx="257175" cy="36830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25400">
            <a:solidFill>
              <a:srgbClr val="385D8A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endParaRPr lang="en-US" sz="1800">
              <a:latin typeface="Arial" charset="0"/>
              <a:cs typeface="ＭＳ Ｐゴシック" charset="0"/>
            </a:endParaRPr>
          </a:p>
        </p:txBody>
      </p:sp>
      <p:sp>
        <p:nvSpPr>
          <p:cNvPr id="49" name="Flowchart: Connector 48"/>
          <p:cNvSpPr>
            <a:spLocks noChangeArrowheads="1"/>
          </p:cNvSpPr>
          <p:nvPr/>
        </p:nvSpPr>
        <p:spPr bwMode="auto">
          <a:xfrm>
            <a:off x="8066088" y="2613025"/>
            <a:ext cx="257175" cy="369888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 w="25400">
            <a:solidFill>
              <a:srgbClr val="385D8A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endParaRPr lang="en-US" sz="1800">
              <a:latin typeface="Arial" charset="0"/>
              <a:cs typeface="ＭＳ Ｐゴシック" charset="0"/>
            </a:endParaRPr>
          </a:p>
        </p:txBody>
      </p:sp>
      <p:cxnSp>
        <p:nvCxnSpPr>
          <p:cNvPr id="52" name="Straight Arrow Connector 51"/>
          <p:cNvCxnSpPr>
            <a:cxnSpLocks noChangeShapeType="1"/>
          </p:cNvCxnSpPr>
          <p:nvPr/>
        </p:nvCxnSpPr>
        <p:spPr bwMode="auto">
          <a:xfrm>
            <a:off x="7737475" y="2182813"/>
            <a:ext cx="328613" cy="25400"/>
          </a:xfrm>
          <a:prstGeom prst="straightConnector1">
            <a:avLst/>
          </a:prstGeom>
          <a:noFill/>
          <a:ln w="25400">
            <a:solidFill>
              <a:srgbClr val="4A7EBB"/>
            </a:solidFill>
            <a:round/>
            <a:headEnd/>
            <a:tailEnd type="arrow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3" name="Straight Arrow Connector 52"/>
          <p:cNvCxnSpPr>
            <a:cxnSpLocks noChangeShapeType="1"/>
          </p:cNvCxnSpPr>
          <p:nvPr/>
        </p:nvCxnSpPr>
        <p:spPr bwMode="auto">
          <a:xfrm>
            <a:off x="7729538" y="2797175"/>
            <a:ext cx="342900" cy="1588"/>
          </a:xfrm>
          <a:prstGeom prst="straightConnector1">
            <a:avLst/>
          </a:prstGeom>
          <a:noFill/>
          <a:ln w="25400">
            <a:solidFill>
              <a:srgbClr val="4A7EBB"/>
            </a:solidFill>
            <a:round/>
            <a:headEnd/>
            <a:tailEnd type="arrow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4" name="Straight Arrow Connector 53"/>
          <p:cNvCxnSpPr>
            <a:cxnSpLocks noChangeShapeType="1"/>
          </p:cNvCxnSpPr>
          <p:nvPr/>
        </p:nvCxnSpPr>
        <p:spPr bwMode="auto">
          <a:xfrm>
            <a:off x="7737475" y="2182813"/>
            <a:ext cx="328613" cy="641350"/>
          </a:xfrm>
          <a:prstGeom prst="straightConnector1">
            <a:avLst/>
          </a:prstGeom>
          <a:noFill/>
          <a:ln w="25400">
            <a:solidFill>
              <a:srgbClr val="4A7EBB"/>
            </a:solidFill>
            <a:round/>
            <a:headEnd/>
            <a:tailEnd type="arrow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5" name="Straight Arrow Connector 54"/>
          <p:cNvCxnSpPr>
            <a:cxnSpLocks noChangeShapeType="1"/>
          </p:cNvCxnSpPr>
          <p:nvPr/>
        </p:nvCxnSpPr>
        <p:spPr bwMode="auto">
          <a:xfrm flipV="1">
            <a:off x="7729538" y="2208213"/>
            <a:ext cx="336550" cy="588962"/>
          </a:xfrm>
          <a:prstGeom prst="straightConnector1">
            <a:avLst/>
          </a:prstGeom>
          <a:noFill/>
          <a:ln w="25400">
            <a:solidFill>
              <a:srgbClr val="4A7EBB"/>
            </a:solidFill>
            <a:round/>
            <a:headEnd/>
            <a:tailEnd type="arrow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711704" name="Text Box 24"/>
          <p:cNvSpPr txBox="1">
            <a:spLocks noChangeArrowheads="1"/>
          </p:cNvSpPr>
          <p:nvPr/>
        </p:nvSpPr>
        <p:spPr bwMode="auto">
          <a:xfrm>
            <a:off x="7072313" y="1901825"/>
            <a:ext cx="59848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4A7EBB"/>
                </a:solidFill>
                <a:miter lim="800000"/>
                <a:headEnd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sz="4800"/>
              <a:t>…</a:t>
            </a:r>
          </a:p>
        </p:txBody>
      </p:sp>
      <p:cxnSp>
        <p:nvCxnSpPr>
          <p:cNvPr id="2" name="Straight Arrow Connector 51"/>
          <p:cNvCxnSpPr>
            <a:cxnSpLocks noChangeShapeType="1"/>
          </p:cNvCxnSpPr>
          <p:nvPr/>
        </p:nvCxnSpPr>
        <p:spPr bwMode="auto">
          <a:xfrm>
            <a:off x="8324850" y="2181225"/>
            <a:ext cx="327025" cy="25400"/>
          </a:xfrm>
          <a:prstGeom prst="straightConnector1">
            <a:avLst/>
          </a:prstGeom>
          <a:noFill/>
          <a:ln w="25400">
            <a:solidFill>
              <a:srgbClr val="4A7EBB"/>
            </a:solidFill>
            <a:round/>
            <a:headEnd/>
            <a:tailEnd type="arrow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" name="Straight Arrow Connector 52"/>
          <p:cNvCxnSpPr>
            <a:cxnSpLocks noChangeShapeType="1"/>
          </p:cNvCxnSpPr>
          <p:nvPr/>
        </p:nvCxnSpPr>
        <p:spPr bwMode="auto">
          <a:xfrm>
            <a:off x="8316913" y="2795588"/>
            <a:ext cx="342900" cy="1587"/>
          </a:xfrm>
          <a:prstGeom prst="straightConnector1">
            <a:avLst/>
          </a:prstGeom>
          <a:noFill/>
          <a:ln w="25400">
            <a:solidFill>
              <a:srgbClr val="4A7EBB"/>
            </a:solidFill>
            <a:round/>
            <a:headEnd/>
            <a:tailEnd type="arrow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711707" name="Rectangle 27"/>
          <p:cNvSpPr>
            <a:spLocks noChangeArrowheads="1"/>
          </p:cNvSpPr>
          <p:nvPr/>
        </p:nvSpPr>
        <p:spPr bwMode="auto">
          <a:xfrm>
            <a:off x="7856538" y="1341438"/>
            <a:ext cx="339725" cy="2370137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498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88D8-9853-2740-A3B7-562FD2709247}" type="datetime1">
              <a:rPr lang="en-US"/>
              <a:pPr/>
              <a:t>4/22/12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UW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F72AB-1022-7644-9643-78C43614614D}" type="slidenum">
              <a:rPr lang="en-US"/>
              <a:pPr/>
              <a:t>16</a:t>
            </a:fld>
            <a:endParaRPr lang="en-US"/>
          </a:p>
        </p:txBody>
      </p:sp>
      <p:sp>
        <p:nvSpPr>
          <p:cNvPr id="715778" name="Title 1"/>
          <p:cNvSpPr>
            <a:spLocks noGrp="1"/>
          </p:cNvSpPr>
          <p:nvPr>
            <p:ph type="title" idx="4294967295"/>
          </p:nvPr>
        </p:nvSpPr>
        <p:spPr/>
        <p:txBody>
          <a:bodyPr anchor="ctr"/>
          <a:lstStyle/>
          <a:p>
            <a:r>
              <a:rPr lang="en-US"/>
              <a:t>Reducer Input Cache Benefit</a:t>
            </a:r>
          </a:p>
        </p:txBody>
      </p:sp>
      <p:pic>
        <p:nvPicPr>
          <p:cNvPr id="715779" name="Picture 2" descr="D:\my submission\vldb2010_bu\HaLoop\figure\tripleTotal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984250"/>
            <a:ext cx="4505325" cy="375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5780" name="Text Box 4"/>
          <p:cNvSpPr txBox="1">
            <a:spLocks noChangeArrowheads="1"/>
          </p:cNvSpPr>
          <p:nvPr/>
        </p:nvSpPr>
        <p:spPr bwMode="auto">
          <a:xfrm>
            <a:off x="4845050" y="1698625"/>
            <a:ext cx="4298950" cy="210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/>
              <a:t>Transitive Closure</a:t>
            </a:r>
          </a:p>
          <a:p>
            <a:pPr>
              <a:spcBef>
                <a:spcPct val="50000"/>
              </a:spcBef>
            </a:pPr>
            <a:r>
              <a:rPr lang="en-US" i="1"/>
              <a:t>Billion Triples Dataset (120GB)</a:t>
            </a:r>
          </a:p>
          <a:p>
            <a:pPr>
              <a:spcBef>
                <a:spcPct val="50000"/>
              </a:spcBef>
            </a:pPr>
            <a:r>
              <a:rPr lang="en-US" i="1"/>
              <a:t>90 small instances on EC2</a:t>
            </a:r>
          </a:p>
          <a:p>
            <a:pPr>
              <a:spcBef>
                <a:spcPct val="50000"/>
              </a:spcBef>
            </a:pPr>
            <a:endParaRPr lang="en-US" i="1"/>
          </a:p>
        </p:txBody>
      </p:sp>
      <p:sp>
        <p:nvSpPr>
          <p:cNvPr id="715781" name="Rectangle 5"/>
          <p:cNvSpPr>
            <a:spLocks noChangeArrowheads="1"/>
          </p:cNvSpPr>
          <p:nvPr/>
        </p:nvSpPr>
        <p:spPr bwMode="auto">
          <a:xfrm>
            <a:off x="1030288" y="4803775"/>
            <a:ext cx="2698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F30D0D"/>
                </a:solidFill>
                <a:latin typeface="Arial" charset="0"/>
              </a:rPr>
              <a:t>Overall run time</a:t>
            </a:r>
          </a:p>
        </p:txBody>
      </p:sp>
    </p:spTree>
    <p:extLst>
      <p:ext uri="{BB962C8B-B14F-4D97-AF65-F5344CB8AC3E}">
        <p14:creationId xmlns:p14="http://schemas.microsoft.com/office/powerpoint/2010/main" val="1847181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D6999-6B3B-CD42-AEF2-C942DFCE7AF8}" type="datetime1">
              <a:rPr lang="en-US"/>
              <a:pPr/>
              <a:t>4/22/12</a:t>
            </a:fld>
            <a:endParaRPr lang="en-US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UW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C1717-871B-B747-BC81-8B574D6325FB}" type="slidenum">
              <a:rPr lang="en-US"/>
              <a:pPr/>
              <a:t>17</a:t>
            </a:fld>
            <a:endParaRPr lang="en-US"/>
          </a:p>
        </p:txBody>
      </p:sp>
      <p:sp>
        <p:nvSpPr>
          <p:cNvPr id="716802" name="Title 1"/>
          <p:cNvSpPr>
            <a:spLocks noGrp="1"/>
          </p:cNvSpPr>
          <p:nvPr>
            <p:ph type="title" idx="4294967295"/>
          </p:nvPr>
        </p:nvSpPr>
        <p:spPr/>
        <p:txBody>
          <a:bodyPr anchor="ctr"/>
          <a:lstStyle/>
          <a:p>
            <a:r>
              <a:rPr lang="en-US"/>
              <a:t>Reducer Input Cache Benefit</a:t>
            </a:r>
          </a:p>
        </p:txBody>
      </p:sp>
      <p:sp>
        <p:nvSpPr>
          <p:cNvPr id="716804" name="Text Box 4"/>
          <p:cNvSpPr txBox="1">
            <a:spLocks noChangeArrowheads="1"/>
          </p:cNvSpPr>
          <p:nvPr/>
        </p:nvSpPr>
        <p:spPr bwMode="auto">
          <a:xfrm>
            <a:off x="4845050" y="1711325"/>
            <a:ext cx="4298950" cy="210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/>
              <a:t>Transitive Closure</a:t>
            </a:r>
          </a:p>
          <a:p>
            <a:pPr>
              <a:spcBef>
                <a:spcPct val="50000"/>
              </a:spcBef>
            </a:pPr>
            <a:r>
              <a:rPr lang="en-US" i="1"/>
              <a:t>Billion Triples Dataset (120GB)</a:t>
            </a:r>
          </a:p>
          <a:p>
            <a:pPr>
              <a:spcBef>
                <a:spcPct val="50000"/>
              </a:spcBef>
            </a:pPr>
            <a:r>
              <a:rPr lang="en-US" i="1"/>
              <a:t>90 small instances on EC2</a:t>
            </a:r>
          </a:p>
          <a:p>
            <a:pPr>
              <a:spcBef>
                <a:spcPct val="50000"/>
              </a:spcBef>
            </a:pPr>
            <a:endParaRPr lang="en-US" i="1"/>
          </a:p>
        </p:txBody>
      </p:sp>
      <p:sp>
        <p:nvSpPr>
          <p:cNvPr id="716805" name="Rectangle 5"/>
          <p:cNvSpPr>
            <a:spLocks noChangeArrowheads="1"/>
          </p:cNvSpPr>
          <p:nvPr/>
        </p:nvSpPr>
        <p:spPr bwMode="auto">
          <a:xfrm>
            <a:off x="1682750" y="4845050"/>
            <a:ext cx="2362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F30D0D"/>
                </a:solidFill>
                <a:latin typeface="Arial" charset="0"/>
              </a:rPr>
              <a:t>Join step only</a:t>
            </a:r>
          </a:p>
        </p:txBody>
      </p:sp>
      <p:pic>
        <p:nvPicPr>
          <p:cNvPr id="716808" name="Picture 8" descr="Picture 12.png                                                 000C4E1AMacintosh HD                   C63A6B94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1143000"/>
            <a:ext cx="4645025" cy="345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6812" name="Group 12"/>
          <p:cNvGrpSpPr>
            <a:grpSpLocks/>
          </p:cNvGrpSpPr>
          <p:nvPr/>
        </p:nvGrpSpPr>
        <p:grpSpPr bwMode="auto">
          <a:xfrm>
            <a:off x="5727700" y="3770313"/>
            <a:ext cx="2952750" cy="2436812"/>
            <a:chOff x="3608" y="2375"/>
            <a:chExt cx="1860" cy="1535"/>
          </a:xfrm>
        </p:grpSpPr>
        <p:pic>
          <p:nvPicPr>
            <p:cNvPr id="716809" name="Picture 9" descr="Picture 21.png                                                 000C4E1AMacintosh HD                   C63A6B94: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8" y="2625"/>
              <a:ext cx="1728" cy="1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6810" name="Text Box 10"/>
            <p:cNvSpPr txBox="1">
              <a:spLocks noChangeArrowheads="1"/>
            </p:cNvSpPr>
            <p:nvPr/>
          </p:nvSpPr>
          <p:spPr bwMode="auto">
            <a:xfrm>
              <a:off x="3686" y="2434"/>
              <a:ext cx="165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1">
                  <a:solidFill>
                    <a:schemeClr val="tx2"/>
                  </a:solidFill>
                </a:rPr>
                <a:t>Livejournal, 12GB</a:t>
              </a:r>
            </a:p>
          </p:txBody>
        </p:sp>
        <p:sp>
          <p:nvSpPr>
            <p:cNvPr id="716811" name="Rectangle 11"/>
            <p:cNvSpPr>
              <a:spLocks noChangeArrowheads="1"/>
            </p:cNvSpPr>
            <p:nvPr/>
          </p:nvSpPr>
          <p:spPr bwMode="auto">
            <a:xfrm>
              <a:off x="3621" y="2375"/>
              <a:ext cx="1847" cy="1535"/>
            </a:xfrm>
            <a:prstGeom prst="rect">
              <a:avLst/>
            </a:prstGeom>
            <a:noFill/>
            <a:ln w="3810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41573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7E8B4-D07E-144A-89DE-85A83BF955D9}" type="datetime1">
              <a:rPr lang="en-US"/>
              <a:pPr/>
              <a:t>4/22/12</a:t>
            </a:fld>
            <a:endParaRPr lang="en-US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UW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BE80-6F59-DC45-A6F1-E70368C6340D}" type="slidenum">
              <a:rPr lang="en-US"/>
              <a:pPr/>
              <a:t>18</a:t>
            </a:fld>
            <a:endParaRPr lang="en-US"/>
          </a:p>
        </p:txBody>
      </p:sp>
      <p:sp>
        <p:nvSpPr>
          <p:cNvPr id="717826" name="Title 1"/>
          <p:cNvSpPr>
            <a:spLocks noGrp="1"/>
          </p:cNvSpPr>
          <p:nvPr>
            <p:ph type="title" idx="4294967295"/>
          </p:nvPr>
        </p:nvSpPr>
        <p:spPr/>
        <p:txBody>
          <a:bodyPr anchor="ctr"/>
          <a:lstStyle/>
          <a:p>
            <a:r>
              <a:rPr lang="en-US"/>
              <a:t>Reducer Input Cache Benefit</a:t>
            </a:r>
          </a:p>
        </p:txBody>
      </p:sp>
      <p:sp>
        <p:nvSpPr>
          <p:cNvPr id="717827" name="Text Box 3"/>
          <p:cNvSpPr txBox="1">
            <a:spLocks noChangeArrowheads="1"/>
          </p:cNvSpPr>
          <p:nvPr/>
        </p:nvSpPr>
        <p:spPr bwMode="auto">
          <a:xfrm>
            <a:off x="4845050" y="1711325"/>
            <a:ext cx="4298950" cy="210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/>
              <a:t>Transitive Closure</a:t>
            </a:r>
          </a:p>
          <a:p>
            <a:pPr>
              <a:spcBef>
                <a:spcPct val="50000"/>
              </a:spcBef>
            </a:pPr>
            <a:r>
              <a:rPr lang="en-US" i="1"/>
              <a:t>Billion Triples Dataset (120GB)</a:t>
            </a:r>
          </a:p>
          <a:p>
            <a:pPr>
              <a:spcBef>
                <a:spcPct val="50000"/>
              </a:spcBef>
            </a:pPr>
            <a:r>
              <a:rPr lang="en-US" i="1"/>
              <a:t>90 small instances on EC2</a:t>
            </a:r>
          </a:p>
          <a:p>
            <a:pPr>
              <a:spcBef>
                <a:spcPct val="50000"/>
              </a:spcBef>
            </a:pPr>
            <a:endParaRPr lang="en-US" i="1"/>
          </a:p>
        </p:txBody>
      </p:sp>
      <p:sp>
        <p:nvSpPr>
          <p:cNvPr id="717828" name="Rectangle 4"/>
          <p:cNvSpPr>
            <a:spLocks noChangeArrowheads="1"/>
          </p:cNvSpPr>
          <p:nvPr/>
        </p:nvSpPr>
        <p:spPr bwMode="auto">
          <a:xfrm>
            <a:off x="542925" y="4779963"/>
            <a:ext cx="52911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F30D0D"/>
                </a:solidFill>
                <a:latin typeface="Arial" charset="0"/>
              </a:rPr>
              <a:t>Reduce and Shuffle of Join Step</a:t>
            </a:r>
          </a:p>
        </p:txBody>
      </p:sp>
      <p:pic>
        <p:nvPicPr>
          <p:cNvPr id="717831" name="Picture 7" descr="Picture 13.png                                                 000C4E1AMacintosh HD                   C63A6B94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92213"/>
            <a:ext cx="4410075" cy="338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7837" name="Group 13"/>
          <p:cNvGrpSpPr>
            <a:grpSpLocks/>
          </p:cNvGrpSpPr>
          <p:nvPr/>
        </p:nvGrpSpPr>
        <p:grpSpPr bwMode="auto">
          <a:xfrm>
            <a:off x="5926138" y="3617913"/>
            <a:ext cx="2932112" cy="2436812"/>
            <a:chOff x="3717" y="2247"/>
            <a:chExt cx="1847" cy="1535"/>
          </a:xfrm>
        </p:grpSpPr>
        <p:pic>
          <p:nvPicPr>
            <p:cNvPr id="717832" name="Picture 8" descr="Picture 22.png                                                 000C4E1AMacintosh HD                   C63A6B94: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1" y="2522"/>
              <a:ext cx="1784" cy="1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7835" name="Text Box 11"/>
            <p:cNvSpPr txBox="1">
              <a:spLocks noChangeArrowheads="1"/>
            </p:cNvSpPr>
            <p:nvPr/>
          </p:nvSpPr>
          <p:spPr bwMode="auto">
            <a:xfrm>
              <a:off x="3782" y="2306"/>
              <a:ext cx="165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1">
                  <a:solidFill>
                    <a:schemeClr val="tx2"/>
                  </a:solidFill>
                </a:rPr>
                <a:t>Livejournal, 12GB</a:t>
              </a:r>
            </a:p>
          </p:txBody>
        </p:sp>
        <p:sp>
          <p:nvSpPr>
            <p:cNvPr id="717836" name="Rectangle 12"/>
            <p:cNvSpPr>
              <a:spLocks noChangeArrowheads="1"/>
            </p:cNvSpPr>
            <p:nvPr/>
          </p:nvSpPr>
          <p:spPr bwMode="auto">
            <a:xfrm>
              <a:off x="3717" y="2247"/>
              <a:ext cx="1847" cy="1535"/>
            </a:xfrm>
            <a:prstGeom prst="rect">
              <a:avLst/>
            </a:prstGeom>
            <a:noFill/>
            <a:ln w="3810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9483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B26DF-83E2-A74D-B444-124D4640E67C}" type="datetime1">
              <a:rPr lang="en-US"/>
              <a:pPr/>
              <a:t>4/22/12</a:t>
            </a:fld>
            <a:endParaRPr lang="en-US"/>
          </a:p>
        </p:txBody>
      </p:sp>
      <p:sp>
        <p:nvSpPr>
          <p:cNvPr id="60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UW</a:t>
            </a:r>
          </a:p>
        </p:txBody>
      </p:sp>
      <p:sp>
        <p:nvSpPr>
          <p:cNvPr id="6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DCED-3458-114B-8953-BE348DED3322}" type="slidenum">
              <a:rPr lang="en-US"/>
              <a:pPr/>
              <a:t>19</a:t>
            </a:fld>
            <a:endParaRPr lang="en-US"/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1584325" y="1936750"/>
            <a:ext cx="23526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  <a:cs typeface="ＭＳ Ｐゴシック" charset="0"/>
              </a:rPr>
              <a:t>Join &amp; compute rank</a:t>
            </a:r>
            <a:r>
              <a:rPr lang="en-US" sz="1400">
                <a:latin typeface="Arial" charset="0"/>
                <a:cs typeface="ＭＳ Ｐゴシック" charset="0"/>
              </a:rPr>
              <a:t> </a:t>
            </a:r>
          </a:p>
        </p:txBody>
      </p:sp>
      <p:sp>
        <p:nvSpPr>
          <p:cNvPr id="718852" name="Rectangle 4"/>
          <p:cNvSpPr>
            <a:spLocks noChangeArrowheads="1"/>
          </p:cNvSpPr>
          <p:nvPr/>
        </p:nvSpPr>
        <p:spPr bwMode="auto">
          <a:xfrm>
            <a:off x="1112838" y="3770313"/>
            <a:ext cx="431800" cy="2222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Flowchart: Process 3"/>
          <p:cNvSpPr/>
          <p:nvPr/>
        </p:nvSpPr>
        <p:spPr>
          <a:xfrm>
            <a:off x="1803400" y="2614613"/>
            <a:ext cx="627063" cy="338137"/>
          </a:xfrm>
          <a:prstGeom prst="flowChartProcess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sz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M</a:t>
            </a:r>
          </a:p>
        </p:txBody>
      </p:sp>
      <p:sp>
        <p:nvSpPr>
          <p:cNvPr id="5" name="Flowchart: Process 4"/>
          <p:cNvSpPr/>
          <p:nvPr/>
        </p:nvSpPr>
        <p:spPr>
          <a:xfrm>
            <a:off x="1803400" y="3179763"/>
            <a:ext cx="627063" cy="338137"/>
          </a:xfrm>
          <a:prstGeom prst="flowChartProcess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sz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M</a:t>
            </a:r>
          </a:p>
        </p:txBody>
      </p:sp>
      <p:sp>
        <p:nvSpPr>
          <p:cNvPr id="6" name="Flowchart: Process 5"/>
          <p:cNvSpPr/>
          <p:nvPr/>
        </p:nvSpPr>
        <p:spPr>
          <a:xfrm>
            <a:off x="1803400" y="3697288"/>
            <a:ext cx="627063" cy="338137"/>
          </a:xfrm>
          <a:prstGeom prst="flowChartProcess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sz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M</a:t>
            </a:r>
          </a:p>
        </p:txBody>
      </p:sp>
      <p:cxnSp>
        <p:nvCxnSpPr>
          <p:cNvPr id="7" name="Straight Arrow Connector 6"/>
          <p:cNvCxnSpPr>
            <a:stCxn id="4" idx="3"/>
          </p:cNvCxnSpPr>
          <p:nvPr/>
        </p:nvCxnSpPr>
        <p:spPr>
          <a:xfrm>
            <a:off x="2443163" y="2784475"/>
            <a:ext cx="939800" cy="225425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430463" y="3348038"/>
            <a:ext cx="939800" cy="227012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 rot="5400000" flipH="1" flipV="1">
            <a:off x="2477294" y="2963069"/>
            <a:ext cx="846138" cy="939800"/>
          </a:xfrm>
          <a:prstGeom prst="straightConnector1">
            <a:avLst/>
          </a:prstGeom>
          <a:noFill/>
          <a:ln w="47625">
            <a:solidFill>
              <a:srgbClr val="4A7EB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Arrow Connector 11"/>
          <p:cNvCxnSpPr>
            <a:cxnSpLocks noChangeShapeType="1"/>
            <a:stCxn id="5" idx="3"/>
          </p:cNvCxnSpPr>
          <p:nvPr/>
        </p:nvCxnSpPr>
        <p:spPr bwMode="auto">
          <a:xfrm flipV="1">
            <a:off x="2443163" y="3011488"/>
            <a:ext cx="939800" cy="338137"/>
          </a:xfrm>
          <a:prstGeom prst="straightConnector1">
            <a:avLst/>
          </a:prstGeom>
          <a:noFill/>
          <a:ln w="47625">
            <a:solidFill>
              <a:srgbClr val="4A7EB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Arrow Connector 12"/>
          <p:cNvCxnSpPr>
            <a:stCxn id="4" idx="3"/>
          </p:cNvCxnSpPr>
          <p:nvPr/>
        </p:nvCxnSpPr>
        <p:spPr>
          <a:xfrm>
            <a:off x="2443163" y="2784475"/>
            <a:ext cx="939800" cy="790575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 noChangeShapeType="1"/>
            <a:stCxn id="6" idx="3"/>
          </p:cNvCxnSpPr>
          <p:nvPr/>
        </p:nvCxnSpPr>
        <p:spPr bwMode="auto">
          <a:xfrm flipV="1">
            <a:off x="2443163" y="3584575"/>
            <a:ext cx="939800" cy="282575"/>
          </a:xfrm>
          <a:prstGeom prst="straightConnector1">
            <a:avLst/>
          </a:prstGeom>
          <a:noFill/>
          <a:ln w="47625">
            <a:solidFill>
              <a:srgbClr val="4A7EB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Straight Arrow Connector 14"/>
          <p:cNvCxnSpPr/>
          <p:nvPr/>
        </p:nvCxnSpPr>
        <p:spPr>
          <a:xfrm>
            <a:off x="1427163" y="2784475"/>
            <a:ext cx="376237" cy="0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427163" y="3348038"/>
            <a:ext cx="376237" cy="1587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427163" y="3856038"/>
            <a:ext cx="376237" cy="1587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6"/>
          </p:cNvCxnSpPr>
          <p:nvPr/>
        </p:nvCxnSpPr>
        <p:spPr>
          <a:xfrm>
            <a:off x="3746500" y="3009900"/>
            <a:ext cx="438150" cy="1588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746500" y="3575050"/>
            <a:ext cx="438150" cy="0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chart: Process 24"/>
          <p:cNvSpPr/>
          <p:nvPr/>
        </p:nvSpPr>
        <p:spPr>
          <a:xfrm>
            <a:off x="4195763" y="2840038"/>
            <a:ext cx="627062" cy="339725"/>
          </a:xfrm>
          <a:prstGeom prst="flowChartProcess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sz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M</a:t>
            </a:r>
          </a:p>
        </p:txBody>
      </p:sp>
      <p:sp>
        <p:nvSpPr>
          <p:cNvPr id="27" name="Flowchart: Process 26"/>
          <p:cNvSpPr/>
          <p:nvPr/>
        </p:nvSpPr>
        <p:spPr>
          <a:xfrm>
            <a:off x="4184650" y="3405188"/>
            <a:ext cx="625475" cy="338137"/>
          </a:xfrm>
          <a:prstGeom prst="flowChartProcess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sz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M</a:t>
            </a:r>
          </a:p>
        </p:txBody>
      </p:sp>
      <p:sp>
        <p:nvSpPr>
          <p:cNvPr id="29" name="Flowchart: Connector 28"/>
          <p:cNvSpPr/>
          <p:nvPr/>
        </p:nvSpPr>
        <p:spPr>
          <a:xfrm>
            <a:off x="5311775" y="2840038"/>
            <a:ext cx="376238" cy="339725"/>
          </a:xfrm>
          <a:prstGeom prst="flowChartConnector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sz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r</a:t>
            </a:r>
          </a:p>
        </p:txBody>
      </p:sp>
      <p:sp>
        <p:nvSpPr>
          <p:cNvPr id="30" name="Flowchart: Connector 29"/>
          <p:cNvSpPr/>
          <p:nvPr/>
        </p:nvSpPr>
        <p:spPr>
          <a:xfrm>
            <a:off x="5311775" y="3405188"/>
            <a:ext cx="376238" cy="338137"/>
          </a:xfrm>
          <a:prstGeom prst="flowChartConnector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sz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r</a:t>
            </a:r>
          </a:p>
        </p:txBody>
      </p:sp>
      <p:cxnSp>
        <p:nvCxnSpPr>
          <p:cNvPr id="33" name="Straight Arrow Connector 32"/>
          <p:cNvCxnSpPr>
            <a:stCxn id="25" idx="3"/>
          </p:cNvCxnSpPr>
          <p:nvPr/>
        </p:nvCxnSpPr>
        <p:spPr>
          <a:xfrm>
            <a:off x="4835525" y="3009900"/>
            <a:ext cx="492125" cy="23813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7" idx="3"/>
          </p:cNvCxnSpPr>
          <p:nvPr/>
        </p:nvCxnSpPr>
        <p:spPr>
          <a:xfrm>
            <a:off x="4822825" y="3575050"/>
            <a:ext cx="501650" cy="0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5" idx="3"/>
          </p:cNvCxnSpPr>
          <p:nvPr/>
        </p:nvCxnSpPr>
        <p:spPr>
          <a:xfrm>
            <a:off x="4835525" y="3009900"/>
            <a:ext cx="492125" cy="587375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 noChangeShapeType="1"/>
            <a:stCxn id="27" idx="3"/>
          </p:cNvCxnSpPr>
          <p:nvPr/>
        </p:nvCxnSpPr>
        <p:spPr bwMode="auto">
          <a:xfrm flipV="1">
            <a:off x="4822825" y="3033713"/>
            <a:ext cx="490538" cy="541337"/>
          </a:xfrm>
          <a:prstGeom prst="straightConnector1">
            <a:avLst/>
          </a:prstGeom>
          <a:noFill/>
          <a:ln w="47625">
            <a:solidFill>
              <a:srgbClr val="4A7EB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Right Brace 36"/>
          <p:cNvSpPr>
            <a:spLocks/>
          </p:cNvSpPr>
          <p:nvPr/>
        </p:nvSpPr>
        <p:spPr bwMode="auto">
          <a:xfrm rot="-5400000">
            <a:off x="2599531" y="1535907"/>
            <a:ext cx="225425" cy="1817688"/>
          </a:xfrm>
          <a:prstGeom prst="rightBrace">
            <a:avLst>
              <a:gd name="adj1" fmla="val 125132"/>
              <a:gd name="adj2" fmla="val 50000"/>
            </a:avLst>
          </a:prstGeom>
          <a:noFill/>
          <a:ln w="47625">
            <a:solidFill>
              <a:srgbClr val="4A7E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anchor="ctr"/>
          <a:lstStyle/>
          <a:p>
            <a:pPr algn="ctr" eaLnBrk="1" hangingPunct="1"/>
            <a:endParaRPr lang="en-US" sz="1200">
              <a:latin typeface="Arial" charset="0"/>
              <a:cs typeface="ＭＳ Ｐゴシック" charset="0"/>
            </a:endParaRPr>
          </a:p>
        </p:txBody>
      </p:sp>
      <p:sp>
        <p:nvSpPr>
          <p:cNvPr id="38" name="Right Brace 37"/>
          <p:cNvSpPr>
            <a:spLocks/>
          </p:cNvSpPr>
          <p:nvPr/>
        </p:nvSpPr>
        <p:spPr bwMode="auto">
          <a:xfrm rot="-5400000">
            <a:off x="4763294" y="1923256"/>
            <a:ext cx="282575" cy="1439863"/>
          </a:xfrm>
          <a:prstGeom prst="rightBrace">
            <a:avLst>
              <a:gd name="adj1" fmla="val 124628"/>
              <a:gd name="adj2" fmla="val 50000"/>
            </a:avLst>
          </a:prstGeom>
          <a:noFill/>
          <a:ln w="47625">
            <a:solidFill>
              <a:srgbClr val="4A7E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anchor="ctr"/>
          <a:lstStyle/>
          <a:p>
            <a:pPr algn="ctr" eaLnBrk="1" hangingPunct="1"/>
            <a:endParaRPr lang="en-US" sz="1200">
              <a:latin typeface="Arial" charset="0"/>
              <a:cs typeface="ＭＳ Ｐゴシック" charset="0"/>
            </a:endParaRPr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1041400" y="2501900"/>
            <a:ext cx="3762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>
                <a:latin typeface="Arial" charset="0"/>
                <a:cs typeface="ＭＳ Ｐゴシック" charset="0"/>
              </a:rPr>
              <a:t>R</a:t>
            </a:r>
            <a:r>
              <a:rPr lang="en-US" sz="1200" baseline="-25000">
                <a:latin typeface="Arial" charset="0"/>
                <a:cs typeface="ＭＳ Ｐゴシック" charset="0"/>
              </a:rPr>
              <a:t>i</a:t>
            </a:r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990600" y="3546475"/>
            <a:ext cx="7699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>
                <a:latin typeface="Arial" charset="0"/>
                <a:cs typeface="ＭＳ Ｐゴシック" charset="0"/>
              </a:rPr>
              <a:t>L-split1</a:t>
            </a:r>
            <a:endParaRPr lang="en-US" sz="1200" b="1">
              <a:latin typeface="Arial" charset="0"/>
              <a:cs typeface="ＭＳ Ｐゴシック" charset="0"/>
            </a:endParaRP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1003300" y="3000375"/>
            <a:ext cx="9525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>
                <a:latin typeface="Arial" charset="0"/>
                <a:cs typeface="ＭＳ Ｐゴシック" charset="0"/>
              </a:rPr>
              <a:t>L-split0</a:t>
            </a:r>
          </a:p>
        </p:txBody>
      </p:sp>
      <p:cxnSp>
        <p:nvCxnSpPr>
          <p:cNvPr id="42" name="Straight Arrow Connector 41"/>
          <p:cNvCxnSpPr>
            <a:stCxn id="29" idx="6"/>
          </p:cNvCxnSpPr>
          <p:nvPr/>
        </p:nvCxnSpPr>
        <p:spPr>
          <a:xfrm>
            <a:off x="5700713" y="3009900"/>
            <a:ext cx="376237" cy="1588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0" idx="6"/>
          </p:cNvCxnSpPr>
          <p:nvPr/>
        </p:nvCxnSpPr>
        <p:spPr>
          <a:xfrm>
            <a:off x="5700713" y="3575050"/>
            <a:ext cx="376237" cy="0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lowchart: Process 43"/>
          <p:cNvSpPr/>
          <p:nvPr/>
        </p:nvSpPr>
        <p:spPr>
          <a:xfrm>
            <a:off x="6075363" y="2840038"/>
            <a:ext cx="627062" cy="339725"/>
          </a:xfrm>
          <a:prstGeom prst="flowChartProcess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sz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M</a:t>
            </a:r>
          </a:p>
        </p:txBody>
      </p:sp>
      <p:sp>
        <p:nvSpPr>
          <p:cNvPr id="46" name="Flowchart: Process 45"/>
          <p:cNvSpPr/>
          <p:nvPr/>
        </p:nvSpPr>
        <p:spPr>
          <a:xfrm>
            <a:off x="6064250" y="3405188"/>
            <a:ext cx="625475" cy="338137"/>
          </a:xfrm>
          <a:prstGeom prst="flowChartProcess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sz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M</a:t>
            </a:r>
          </a:p>
        </p:txBody>
      </p:sp>
      <p:sp>
        <p:nvSpPr>
          <p:cNvPr id="48" name="Flowchart: Connector 47"/>
          <p:cNvSpPr/>
          <p:nvPr/>
        </p:nvSpPr>
        <p:spPr>
          <a:xfrm>
            <a:off x="7191375" y="2840038"/>
            <a:ext cx="376238" cy="339725"/>
          </a:xfrm>
          <a:prstGeom prst="flowChartConnector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sz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r</a:t>
            </a:r>
          </a:p>
        </p:txBody>
      </p:sp>
      <p:sp>
        <p:nvSpPr>
          <p:cNvPr id="49" name="Flowchart: Connector 48"/>
          <p:cNvSpPr/>
          <p:nvPr/>
        </p:nvSpPr>
        <p:spPr>
          <a:xfrm>
            <a:off x="7191375" y="3405188"/>
            <a:ext cx="376238" cy="338137"/>
          </a:xfrm>
          <a:prstGeom prst="flowChartConnector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sz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r</a:t>
            </a:r>
          </a:p>
        </p:txBody>
      </p:sp>
      <p:cxnSp>
        <p:nvCxnSpPr>
          <p:cNvPr id="52" name="Straight Arrow Connector 51"/>
          <p:cNvCxnSpPr>
            <a:stCxn id="44" idx="3"/>
          </p:cNvCxnSpPr>
          <p:nvPr/>
        </p:nvCxnSpPr>
        <p:spPr>
          <a:xfrm>
            <a:off x="6715125" y="3009900"/>
            <a:ext cx="479425" cy="23813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6" idx="3"/>
          </p:cNvCxnSpPr>
          <p:nvPr/>
        </p:nvCxnSpPr>
        <p:spPr>
          <a:xfrm>
            <a:off x="6702425" y="3575050"/>
            <a:ext cx="501650" cy="0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4" idx="3"/>
          </p:cNvCxnSpPr>
          <p:nvPr/>
        </p:nvCxnSpPr>
        <p:spPr>
          <a:xfrm>
            <a:off x="6715125" y="3009900"/>
            <a:ext cx="479425" cy="587375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cxnSpLocks noChangeShapeType="1"/>
            <a:stCxn id="46" idx="3"/>
          </p:cNvCxnSpPr>
          <p:nvPr/>
        </p:nvCxnSpPr>
        <p:spPr bwMode="auto">
          <a:xfrm flipV="1">
            <a:off x="6702425" y="3033713"/>
            <a:ext cx="490538" cy="541337"/>
          </a:xfrm>
          <a:prstGeom prst="straightConnector1">
            <a:avLst/>
          </a:prstGeom>
          <a:noFill/>
          <a:ln w="47625">
            <a:solidFill>
              <a:srgbClr val="4A7EB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" name="Right Brace 57"/>
          <p:cNvSpPr>
            <a:spLocks/>
          </p:cNvSpPr>
          <p:nvPr/>
        </p:nvSpPr>
        <p:spPr bwMode="auto">
          <a:xfrm rot="-5400000">
            <a:off x="6642894" y="1923256"/>
            <a:ext cx="282575" cy="1439863"/>
          </a:xfrm>
          <a:prstGeom prst="rightBrace">
            <a:avLst>
              <a:gd name="adj1" fmla="val 124628"/>
              <a:gd name="adj2" fmla="val 50000"/>
            </a:avLst>
          </a:prstGeom>
          <a:noFill/>
          <a:ln w="47625">
            <a:solidFill>
              <a:srgbClr val="4A7E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anchor="ctr"/>
          <a:lstStyle/>
          <a:p>
            <a:pPr algn="ctr" eaLnBrk="1" hangingPunct="1"/>
            <a:endParaRPr lang="en-US" sz="1200">
              <a:latin typeface="Arial" charset="0"/>
              <a:cs typeface="ＭＳ Ｐゴシック" charset="0"/>
            </a:endParaRPr>
          </a:p>
        </p:txBody>
      </p:sp>
      <p:sp>
        <p:nvSpPr>
          <p:cNvPr id="98" name="TextBox 97"/>
          <p:cNvSpPr txBox="1">
            <a:spLocks noChangeArrowheads="1"/>
          </p:cNvSpPr>
          <p:nvPr/>
        </p:nvSpPr>
        <p:spPr bwMode="auto">
          <a:xfrm>
            <a:off x="4371975" y="2106613"/>
            <a:ext cx="1377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latin typeface="Arial" charset="0"/>
                <a:cs typeface="ＭＳ Ｐゴシック" charset="0"/>
              </a:rPr>
              <a:t>Aggregate </a:t>
            </a:r>
            <a:r>
              <a:rPr lang="en-US" sz="1200">
                <a:latin typeface="Arial" charset="0"/>
                <a:cs typeface="ＭＳ Ｐゴシック" charset="0"/>
              </a:rPr>
              <a:t> </a:t>
            </a:r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5938838" y="2106613"/>
            <a:ext cx="21923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latin typeface="Arial" charset="0"/>
                <a:cs typeface="ＭＳ Ｐゴシック" charset="0"/>
              </a:rPr>
              <a:t>fixpoint evaluation</a:t>
            </a:r>
            <a:r>
              <a:rPr lang="en-US" sz="1200">
                <a:latin typeface="Arial" charset="0"/>
                <a:cs typeface="ＭＳ Ｐゴシック" charset="0"/>
              </a:rPr>
              <a:t> </a:t>
            </a:r>
          </a:p>
        </p:txBody>
      </p:sp>
      <p:sp>
        <p:nvSpPr>
          <p:cNvPr id="9" name="Flowchart: Connector 8"/>
          <p:cNvSpPr>
            <a:spLocks noChangeArrowheads="1"/>
          </p:cNvSpPr>
          <p:nvPr/>
        </p:nvSpPr>
        <p:spPr bwMode="auto">
          <a:xfrm>
            <a:off x="3397250" y="3398838"/>
            <a:ext cx="376238" cy="339725"/>
          </a:xfrm>
          <a:prstGeom prst="flowChartConnector">
            <a:avLst/>
          </a:prstGeom>
          <a:gradFill rotWithShape="0">
            <a:gsLst>
              <a:gs pos="0">
                <a:schemeClr val="accent1">
                  <a:alpha val="35001"/>
                </a:schemeClr>
              </a:gs>
              <a:gs pos="100000">
                <a:schemeClr val="folHlink"/>
              </a:gs>
            </a:gsLst>
            <a:lin ang="5400000" scaled="1"/>
          </a:gradFill>
          <a:ln w="25400">
            <a:solidFill>
              <a:srgbClr val="385D8A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en-US" sz="1200">
                <a:latin typeface="Arial" charset="0"/>
                <a:cs typeface="ＭＳ Ｐゴシック" charset="0"/>
              </a:rPr>
              <a:t>r</a:t>
            </a:r>
          </a:p>
        </p:txBody>
      </p:sp>
      <p:sp>
        <p:nvSpPr>
          <p:cNvPr id="2" name="Flowchart: Connector 8"/>
          <p:cNvSpPr>
            <a:spLocks noChangeArrowheads="1"/>
          </p:cNvSpPr>
          <p:nvPr/>
        </p:nvSpPr>
        <p:spPr bwMode="auto">
          <a:xfrm>
            <a:off x="3394075" y="2860675"/>
            <a:ext cx="374650" cy="339725"/>
          </a:xfrm>
          <a:prstGeom prst="flowChartConnector">
            <a:avLst/>
          </a:prstGeom>
          <a:gradFill rotWithShape="0">
            <a:gsLst>
              <a:gs pos="0">
                <a:schemeClr val="accent1">
                  <a:alpha val="35001"/>
                </a:schemeClr>
              </a:gs>
              <a:gs pos="100000">
                <a:schemeClr val="folHlink"/>
              </a:gs>
            </a:gsLst>
            <a:lin ang="5400000" scaled="1"/>
          </a:gradFill>
          <a:ln w="25400">
            <a:solidFill>
              <a:srgbClr val="385D8A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en-US" sz="1200">
                <a:latin typeface="Arial" charset="0"/>
                <a:cs typeface="ＭＳ Ｐゴシック" charset="0"/>
              </a:rPr>
              <a:t>r</a:t>
            </a:r>
          </a:p>
        </p:txBody>
      </p:sp>
      <p:sp>
        <p:nvSpPr>
          <p:cNvPr id="718897" name="Rectangle 49"/>
          <p:cNvSpPr>
            <a:spLocks noChangeArrowheads="1"/>
          </p:cNvSpPr>
          <p:nvPr/>
        </p:nvSpPr>
        <p:spPr bwMode="auto">
          <a:xfrm>
            <a:off x="327025" y="601663"/>
            <a:ext cx="8393113" cy="6683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18908" name="Group 60"/>
          <p:cNvGrpSpPr>
            <a:grpSpLocks/>
          </p:cNvGrpSpPr>
          <p:nvPr/>
        </p:nvGrpSpPr>
        <p:grpSpPr bwMode="auto">
          <a:xfrm>
            <a:off x="1052513" y="419100"/>
            <a:ext cx="2921000" cy="3746500"/>
            <a:chOff x="663" y="264"/>
            <a:chExt cx="1840" cy="2360"/>
          </a:xfrm>
        </p:grpSpPr>
        <p:sp>
          <p:nvSpPr>
            <p:cNvPr id="718904" name="Rectangle 56"/>
            <p:cNvSpPr>
              <a:spLocks noChangeArrowheads="1"/>
            </p:cNvSpPr>
            <p:nvPr/>
          </p:nvSpPr>
          <p:spPr bwMode="auto">
            <a:xfrm>
              <a:off x="663" y="1427"/>
              <a:ext cx="1840" cy="1197"/>
            </a:xfrm>
            <a:prstGeom prst="rect">
              <a:avLst/>
            </a:prstGeom>
            <a:solidFill>
              <a:schemeClr val="folHlink">
                <a:alpha val="3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18851" name="Picture 3" descr="Picture 12.png                                                 000C4E1AMacintosh HD                   C63A6B94: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" y="264"/>
              <a:ext cx="1472" cy="1135"/>
            </a:xfrm>
            <a:prstGeom prst="rect">
              <a:avLst/>
            </a:prstGeom>
            <a:noFill/>
            <a:ln w="50800">
              <a:solidFill>
                <a:schemeClr val="fol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18907" name="Group 59"/>
          <p:cNvGrpSpPr>
            <a:grpSpLocks/>
          </p:cNvGrpSpPr>
          <p:nvPr/>
        </p:nvGrpSpPr>
        <p:grpSpPr bwMode="auto">
          <a:xfrm>
            <a:off x="1344613" y="2538413"/>
            <a:ext cx="2279650" cy="3678237"/>
            <a:chOff x="847" y="1599"/>
            <a:chExt cx="1436" cy="2317"/>
          </a:xfrm>
        </p:grpSpPr>
        <p:sp>
          <p:nvSpPr>
            <p:cNvPr id="718905" name="Rectangle 57"/>
            <p:cNvSpPr>
              <a:spLocks noChangeArrowheads="1"/>
            </p:cNvSpPr>
            <p:nvPr/>
          </p:nvSpPr>
          <p:spPr bwMode="auto">
            <a:xfrm>
              <a:off x="1591" y="1599"/>
              <a:ext cx="355" cy="1551"/>
            </a:xfrm>
            <a:prstGeom prst="rect">
              <a:avLst/>
            </a:prstGeom>
            <a:solidFill>
              <a:schemeClr val="accent1">
                <a:alpha val="23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18906" name="Picture 58" descr="Picture 13.png                                                 000C4E1AMacintosh HD                   C63A6B94: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" y="2813"/>
              <a:ext cx="1436" cy="1103"/>
            </a:xfrm>
            <a:prstGeom prst="rect">
              <a:avLst/>
            </a:prstGeom>
            <a:noFill/>
            <a:ln w="508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18912" name="Group 64"/>
          <p:cNvGrpSpPr>
            <a:grpSpLocks/>
          </p:cNvGrpSpPr>
          <p:nvPr/>
        </p:nvGrpSpPr>
        <p:grpSpPr bwMode="auto">
          <a:xfrm>
            <a:off x="760413" y="2068513"/>
            <a:ext cx="7594600" cy="4181475"/>
            <a:chOff x="479" y="1303"/>
            <a:chExt cx="4784" cy="2634"/>
          </a:xfrm>
        </p:grpSpPr>
        <p:grpSp>
          <p:nvGrpSpPr>
            <p:cNvPr id="718909" name="Group 61"/>
            <p:cNvGrpSpPr>
              <a:grpSpLocks/>
            </p:cNvGrpSpPr>
            <p:nvPr/>
          </p:nvGrpSpPr>
          <p:grpSpPr bwMode="auto">
            <a:xfrm>
              <a:off x="479" y="1303"/>
              <a:ext cx="4784" cy="2582"/>
              <a:chOff x="479" y="1303"/>
              <a:chExt cx="4784" cy="2582"/>
            </a:xfrm>
          </p:grpSpPr>
          <p:pic>
            <p:nvPicPr>
              <p:cNvPr id="718850" name="Picture 2" descr="D:\my submission\vldb2010_bu\HaLoop\figure\tripleTotal.eps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72" y="2664"/>
                <a:ext cx="1464" cy="1221"/>
              </a:xfrm>
              <a:prstGeom prst="rect">
                <a:avLst/>
              </a:prstGeom>
              <a:noFill/>
              <a:ln w="25400">
                <a:solidFill>
                  <a:srgbClr val="99CC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99CCFF"/>
                    </a:solidFill>
                  </a14:hiddenFill>
                </a:ext>
              </a:extLst>
            </p:spPr>
          </p:pic>
          <p:sp>
            <p:nvSpPr>
              <p:cNvPr id="718902" name="Rectangle 54"/>
              <p:cNvSpPr>
                <a:spLocks noChangeArrowheads="1"/>
              </p:cNvSpPr>
              <p:nvPr/>
            </p:nvSpPr>
            <p:spPr bwMode="auto">
              <a:xfrm>
                <a:off x="479" y="1303"/>
                <a:ext cx="4784" cy="1386"/>
              </a:xfrm>
              <a:prstGeom prst="rect">
                <a:avLst/>
              </a:prstGeom>
              <a:solidFill>
                <a:srgbClr val="99CCFF">
                  <a:alpha val="39999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18910" name="Text Box 62"/>
            <p:cNvSpPr txBox="1">
              <a:spLocks noChangeArrowheads="1"/>
            </p:cNvSpPr>
            <p:nvPr/>
          </p:nvSpPr>
          <p:spPr bwMode="auto">
            <a:xfrm rot="-5400000">
              <a:off x="3674" y="3615"/>
              <a:ext cx="470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 b="1"/>
                <a:t>Total</a:t>
              </a:r>
            </a:p>
          </p:txBody>
        </p:sp>
      </p:grpSp>
      <p:sp>
        <p:nvSpPr>
          <p:cNvPr id="718911" name="Rectangle 63"/>
          <p:cNvSpPr>
            <a:spLocks noChangeArrowheads="1"/>
          </p:cNvSpPr>
          <p:nvPr/>
        </p:nvSpPr>
        <p:spPr bwMode="auto">
          <a:xfrm>
            <a:off x="6743700" y="5840413"/>
            <a:ext cx="444500" cy="2349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124374" y="654702"/>
            <a:ext cx="4281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HaLoop</a:t>
            </a:r>
            <a:r>
              <a:rPr lang="en-US" dirty="0"/>
              <a:t> </a:t>
            </a:r>
            <a:r>
              <a:rPr lang="en-US" smtClean="0"/>
              <a:t>[</a:t>
            </a:r>
            <a:r>
              <a:rPr lang="en-US" dirty="0"/>
              <a:t>Bu 2010, Bu 2012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339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8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8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8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</a:p>
          <a:p>
            <a:r>
              <a:rPr lang="en-US" dirty="0" smtClean="0"/>
              <a:t>Homework 2 &amp; 3 </a:t>
            </a:r>
            <a:r>
              <a:rPr lang="en-US" dirty="0" smtClean="0"/>
              <a:t>review</a:t>
            </a:r>
          </a:p>
          <a:p>
            <a:r>
              <a:rPr lang="en-US" dirty="0" smtClean="0"/>
              <a:t>Lecture: </a:t>
            </a:r>
            <a:endParaRPr lang="en-US" dirty="0" smtClean="0"/>
          </a:p>
          <a:p>
            <a:pPr lvl="1"/>
            <a:r>
              <a:rPr lang="en-US" dirty="0" smtClean="0"/>
              <a:t>RDBMS Background</a:t>
            </a:r>
          </a:p>
          <a:p>
            <a:pPr lvl="1"/>
            <a:r>
              <a:rPr lang="en-US" dirty="0" smtClean="0"/>
              <a:t>SQL vs. </a:t>
            </a:r>
            <a:r>
              <a:rPr lang="en-US" dirty="0" err="1" smtClean="0"/>
              <a:t>NoSQL</a:t>
            </a:r>
            <a:r>
              <a:rPr lang="en-US" dirty="0" smtClean="0"/>
              <a:t> (Ex: RDBMS vs. </a:t>
            </a:r>
            <a:r>
              <a:rPr lang="en-US" dirty="0" err="1" smtClean="0"/>
              <a:t>MapReduce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RDB-as-a-</a:t>
            </a:r>
            <a:r>
              <a:rPr lang="en-US" dirty="0" smtClean="0"/>
              <a:t>Service</a:t>
            </a:r>
            <a:endParaRPr lang="en-US" dirty="0" smtClean="0"/>
          </a:p>
          <a:p>
            <a:r>
              <a:rPr lang="en-US" dirty="0" smtClean="0"/>
              <a:t>Demo: </a:t>
            </a:r>
            <a:r>
              <a:rPr lang="en-US" dirty="0" smtClean="0"/>
              <a:t>SQL Azure</a:t>
            </a:r>
            <a:endParaRPr lang="en-US" dirty="0"/>
          </a:p>
          <a:p>
            <a:r>
              <a:rPr lang="en-US" dirty="0"/>
              <a:t>Assignment: </a:t>
            </a:r>
            <a:endParaRPr lang="en-US" dirty="0" smtClean="0"/>
          </a:p>
          <a:p>
            <a:pPr lvl="1"/>
            <a:r>
              <a:rPr lang="en-US" dirty="0" smtClean="0"/>
              <a:t>Amazon RDS and MS SQL Azure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E1A87-2965-BD4C-930B-7266289817F3}" type="datetime1">
              <a:rPr lang="en-US" smtClean="0"/>
              <a:pPr/>
              <a:t>4/22/12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 Howe, eScience Institute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DC93-4935-904A-A35B-D9D8A9FF88B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197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Review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41882-628C-914A-A536-69F634EF4EA1}" type="datetime1">
              <a:rPr lang="en-US" smtClean="0"/>
              <a:pPr/>
              <a:t>4/22/12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 Howe, eScience Institute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BEA0C-3258-E444-A701-304E54896E4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79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7EC10-11C5-F74F-953C-2601C3542D10}" type="datetime1">
              <a:rPr lang="en-US" smtClean="0"/>
              <a:pPr/>
              <a:t>4/22/12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 Howe, eScience Institute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7FC58-7A22-DA42-B6BE-5CC9CB6C7B5E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7" name="Picture 6" descr="Picture 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0158" cy="684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58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Network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41882-628C-914A-A536-69F634EF4EA1}" type="datetime1">
              <a:rPr lang="en-US" smtClean="0"/>
              <a:pPr/>
              <a:t>4/22/12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 Howe, eScience Institute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BEA0C-3258-E444-A701-304E54896E40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1528436"/>
            <a:ext cx="914400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/>
              <a:t>Map: </a:t>
            </a:r>
            <a:endParaRPr lang="en-US" sz="1800" dirty="0"/>
          </a:p>
          <a:p>
            <a:r>
              <a:rPr lang="en-US" sz="1800" dirty="0"/>
              <a:t>Input Key:  </a:t>
            </a:r>
            <a:r>
              <a:rPr lang="en-US" sz="1800" dirty="0" err="1"/>
              <a:t>Datafile</a:t>
            </a:r>
            <a:r>
              <a:rPr lang="en-US" sz="1800" dirty="0"/>
              <a:t> Name</a:t>
            </a:r>
          </a:p>
          <a:p>
            <a:r>
              <a:rPr lang="en-US" sz="1800" dirty="0"/>
              <a:t>Input Value: </a:t>
            </a:r>
            <a:r>
              <a:rPr lang="en-US" sz="1800" dirty="0" err="1"/>
              <a:t>Datafile</a:t>
            </a:r>
            <a:r>
              <a:rPr lang="en-US" sz="1800" dirty="0"/>
              <a:t> Contents (A list of relationships (person -&gt; friend))</a:t>
            </a:r>
          </a:p>
          <a:p>
            <a:r>
              <a:rPr lang="en-US" sz="1800" dirty="0"/>
              <a:t>Output Key: Person</a:t>
            </a:r>
          </a:p>
          <a:p>
            <a:r>
              <a:rPr lang="en-US" sz="1800" dirty="0"/>
              <a:t>Output Value: 1</a:t>
            </a:r>
          </a:p>
          <a:p>
            <a:r>
              <a:rPr lang="en-US" sz="1800" dirty="0"/>
              <a:t>Description: This is very similar to the word count example; essentially it’s just mapping a person to a number that can later be summed. If the data file format is &lt;</a:t>
            </a:r>
            <a:r>
              <a:rPr lang="en-US" sz="1800" dirty="0" err="1"/>
              <a:t>Person,Friend</a:t>
            </a:r>
            <a:r>
              <a:rPr lang="en-US" sz="1800" dirty="0"/>
              <a:t>&gt; then it’s just a matter of replacing all the Friend values with ‘1’.</a:t>
            </a:r>
          </a:p>
          <a:p>
            <a:r>
              <a:rPr lang="en-US" sz="1800" dirty="0"/>
              <a:t> </a:t>
            </a:r>
          </a:p>
          <a:p>
            <a:r>
              <a:rPr lang="en-US" sz="1800" b="1" dirty="0"/>
              <a:t>Reduce:</a:t>
            </a:r>
            <a:endParaRPr lang="en-US" sz="1800" dirty="0"/>
          </a:p>
          <a:p>
            <a:r>
              <a:rPr lang="en-US" sz="1800" dirty="0"/>
              <a:t>Input Key: Person</a:t>
            </a:r>
          </a:p>
          <a:p>
            <a:r>
              <a:rPr lang="en-US" sz="1800" dirty="0"/>
              <a:t>Input Value: 1</a:t>
            </a:r>
          </a:p>
          <a:p>
            <a:r>
              <a:rPr lang="en-US" sz="1800" dirty="0"/>
              <a:t>Output Key: Person</a:t>
            </a:r>
          </a:p>
          <a:p>
            <a:r>
              <a:rPr lang="en-US" sz="1800" dirty="0"/>
              <a:t>Output Value: Total (Sum of input values)</a:t>
            </a:r>
          </a:p>
          <a:p>
            <a:r>
              <a:rPr lang="en-US" sz="1800" dirty="0"/>
              <a:t>Description: This simply adds all the values for a Person (the unique key).</a:t>
            </a:r>
          </a:p>
        </p:txBody>
      </p:sp>
    </p:spTree>
    <p:extLst>
      <p:ext uri="{BB962C8B-B14F-4D97-AF65-F5344CB8AC3E}">
        <p14:creationId xmlns:p14="http://schemas.microsoft.com/office/powerpoint/2010/main" val="4093520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Relational Join Example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41882-628C-914A-A536-69F634EF4EA1}" type="datetime1">
              <a:rPr lang="en-US" smtClean="0"/>
              <a:pPr/>
              <a:t>4/22/12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 Howe, eScience Institute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BEA0C-3258-E444-A701-304E54896E40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73125" y="1190855"/>
            <a:ext cx="8112125" cy="5078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/>
              <a:t>Order</a:t>
            </a:r>
            <a:r>
              <a:rPr lang="en-US" sz="1800" dirty="0"/>
              <a:t>: </a:t>
            </a:r>
          </a:p>
          <a:p>
            <a:r>
              <a:rPr lang="en-US" sz="1800" dirty="0"/>
              <a:t>101, </a:t>
            </a:r>
            <a:r>
              <a:rPr lang="en-US" sz="1800" dirty="0" smtClean="0"/>
              <a:t>Raj, </a:t>
            </a:r>
            <a:r>
              <a:rPr lang="en-US" sz="1800" dirty="0"/>
              <a:t>3333, 99.99</a:t>
            </a:r>
          </a:p>
          <a:p>
            <a:r>
              <a:rPr lang="en-US" sz="1800" dirty="0"/>
              <a:t>201, </a:t>
            </a:r>
            <a:r>
              <a:rPr lang="en-US" sz="1800" dirty="0" smtClean="0"/>
              <a:t>Bill, </a:t>
            </a:r>
            <a:r>
              <a:rPr lang="en-US" sz="1800" dirty="0"/>
              <a:t>4444, 49.99</a:t>
            </a:r>
          </a:p>
          <a:p>
            <a:r>
              <a:rPr lang="en-US" sz="1800" dirty="0"/>
              <a:t> </a:t>
            </a:r>
          </a:p>
          <a:p>
            <a:r>
              <a:rPr lang="en-US" sz="1800" dirty="0" err="1"/>
              <a:t>LineItem</a:t>
            </a:r>
            <a:r>
              <a:rPr lang="en-US" sz="1800" dirty="0"/>
              <a:t>:</a:t>
            </a:r>
          </a:p>
          <a:p>
            <a:r>
              <a:rPr lang="en-US" sz="1800" dirty="0"/>
              <a:t>1, 101, Android Tablet, shipped</a:t>
            </a:r>
          </a:p>
          <a:p>
            <a:r>
              <a:rPr lang="en-US" sz="1800" dirty="0"/>
              <a:t>2, 101, tablet cover, processing</a:t>
            </a:r>
          </a:p>
          <a:p>
            <a:r>
              <a:rPr lang="en-US" sz="1800" dirty="0"/>
              <a:t>1, 201,  book, processing</a:t>
            </a:r>
          </a:p>
          <a:p>
            <a:r>
              <a:rPr lang="en-US" sz="1800" dirty="0"/>
              <a:t>2, 201,CD, processing</a:t>
            </a:r>
          </a:p>
          <a:p>
            <a:r>
              <a:rPr lang="en-US" sz="1800" dirty="0"/>
              <a:t> </a:t>
            </a:r>
          </a:p>
          <a:p>
            <a:r>
              <a:rPr lang="en-US" sz="1800" dirty="0"/>
              <a:t>In this scenario 101 and 201 are the </a:t>
            </a:r>
            <a:r>
              <a:rPr lang="en-US" sz="1800" dirty="0" err="1"/>
              <a:t>Group_Keys</a:t>
            </a:r>
            <a:r>
              <a:rPr lang="en-US" sz="1800" dirty="0"/>
              <a:t>. Tagging, shuffling and sorting will happen prior to the Reducer() Tasks in the Mapper () tasks</a:t>
            </a:r>
          </a:p>
          <a:p>
            <a:r>
              <a:rPr lang="en-US" sz="1800" dirty="0"/>
              <a:t> </a:t>
            </a:r>
          </a:p>
          <a:p>
            <a:r>
              <a:rPr lang="en-US" sz="1800" dirty="0"/>
              <a:t> </a:t>
            </a:r>
          </a:p>
          <a:p>
            <a:r>
              <a:rPr lang="en-US" sz="1800" dirty="0"/>
              <a:t> (Key: 101) {Value-  </a:t>
            </a:r>
            <a:r>
              <a:rPr lang="en-US" sz="1800" dirty="0">
                <a:solidFill>
                  <a:srgbClr val="0A0AFF"/>
                </a:solidFill>
              </a:rPr>
              <a:t>Tag: Order  </a:t>
            </a:r>
            <a:r>
              <a:rPr lang="en-US" sz="1800" dirty="0"/>
              <a:t>101, Raj, 3333, 99.99 )</a:t>
            </a:r>
          </a:p>
          <a:p>
            <a:r>
              <a:rPr lang="en-US" sz="1800" dirty="0"/>
              <a:t> (Key: 101) {Value-  </a:t>
            </a:r>
            <a:r>
              <a:rPr lang="en-US" sz="1800" dirty="0">
                <a:solidFill>
                  <a:srgbClr val="0A0AFF"/>
                </a:solidFill>
              </a:rPr>
              <a:t>Tag: </a:t>
            </a:r>
            <a:r>
              <a:rPr lang="en-US" sz="1800" dirty="0" err="1">
                <a:solidFill>
                  <a:srgbClr val="0A0AFF"/>
                </a:solidFill>
              </a:rPr>
              <a:t>LineItem</a:t>
            </a:r>
            <a:r>
              <a:rPr lang="en-US" sz="1800" dirty="0">
                <a:solidFill>
                  <a:srgbClr val="0A0AFF"/>
                </a:solidFill>
              </a:rPr>
              <a:t>  </a:t>
            </a:r>
            <a:r>
              <a:rPr lang="en-US" sz="1800" dirty="0"/>
              <a:t>1, 101, Android Tablet, shipped)</a:t>
            </a:r>
          </a:p>
          <a:p>
            <a:r>
              <a:rPr lang="en-US" sz="1800" dirty="0"/>
              <a:t>(Key: 201) {Value-  </a:t>
            </a:r>
            <a:r>
              <a:rPr lang="en-US" sz="1800" dirty="0">
                <a:solidFill>
                  <a:srgbClr val="0A0AFF"/>
                </a:solidFill>
              </a:rPr>
              <a:t>Tag: Order  </a:t>
            </a:r>
            <a:r>
              <a:rPr lang="en-US" sz="1800" dirty="0"/>
              <a:t>201, Bill, 4444, 49.99)</a:t>
            </a:r>
          </a:p>
          <a:p>
            <a:r>
              <a:rPr lang="en-US" sz="1800" dirty="0"/>
              <a:t> (Key: 201) {Value-  </a:t>
            </a:r>
            <a:r>
              <a:rPr lang="en-US" sz="1800" dirty="0">
                <a:solidFill>
                  <a:srgbClr val="0A0AFF"/>
                </a:solidFill>
              </a:rPr>
              <a:t>Tag: </a:t>
            </a:r>
            <a:r>
              <a:rPr lang="en-US" sz="1800" dirty="0" err="1">
                <a:solidFill>
                  <a:srgbClr val="0A0AFF"/>
                </a:solidFill>
              </a:rPr>
              <a:t>LineItem</a:t>
            </a:r>
            <a:r>
              <a:rPr lang="en-US" sz="1800" dirty="0">
                <a:solidFill>
                  <a:srgbClr val="0A0AFF"/>
                </a:solidFill>
              </a:rPr>
              <a:t>  </a:t>
            </a:r>
            <a:r>
              <a:rPr lang="en-US" sz="1800" dirty="0"/>
              <a:t>1, 201,  book, processing)</a:t>
            </a:r>
          </a:p>
        </p:txBody>
      </p:sp>
    </p:spTree>
    <p:extLst>
      <p:ext uri="{BB962C8B-B14F-4D97-AF65-F5344CB8AC3E}">
        <p14:creationId xmlns:p14="http://schemas.microsoft.com/office/powerpoint/2010/main" val="2553955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 Join, again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2AE1C-EBB1-FC42-89C7-710BDC35B8F7}" type="datetime1">
              <a:rPr lang="en-US" smtClean="0"/>
              <a:pPr/>
              <a:t>4/22/12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 Howe, eScience Institute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ED68B-4E42-264B-AC20-6BB4D8144D4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4875" y="1792754"/>
            <a:ext cx="533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Input Key: table-name</a:t>
            </a:r>
          </a:p>
          <a:p>
            <a:r>
              <a:rPr lang="en-US" dirty="0"/>
              <a:t>Input Value: record</a:t>
            </a:r>
          </a:p>
          <a:p>
            <a:r>
              <a:rPr lang="en-US" dirty="0"/>
              <a:t>Output Key: </a:t>
            </a:r>
            <a:r>
              <a:rPr lang="en-US" dirty="0" err="1"/>
              <a:t>order_id</a:t>
            </a:r>
            <a:endParaRPr lang="en-US" dirty="0"/>
          </a:p>
          <a:p>
            <a:r>
              <a:rPr lang="en-US" dirty="0"/>
              <a:t>Output Value: pair(table-name, record)</a:t>
            </a:r>
          </a:p>
        </p:txBody>
      </p:sp>
      <p:sp>
        <p:nvSpPr>
          <p:cNvPr id="8" name="Rectangle 7"/>
          <p:cNvSpPr/>
          <p:nvPr/>
        </p:nvSpPr>
        <p:spPr>
          <a:xfrm>
            <a:off x="952500" y="3961795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Input Key: </a:t>
            </a:r>
            <a:r>
              <a:rPr lang="en-US" dirty="0" err="1"/>
              <a:t>order_id</a:t>
            </a:r>
            <a:endParaRPr lang="en-US" dirty="0"/>
          </a:p>
          <a:p>
            <a:r>
              <a:rPr lang="en-US" dirty="0"/>
              <a:t>Input Value: table-name-record-list</a:t>
            </a:r>
          </a:p>
          <a:p>
            <a:r>
              <a:rPr lang="en-US" dirty="0"/>
              <a:t>Output Key: </a:t>
            </a:r>
            <a:r>
              <a:rPr lang="en-US" dirty="0" err="1"/>
              <a:t>order_id</a:t>
            </a:r>
            <a:endParaRPr lang="en-US" dirty="0"/>
          </a:p>
          <a:p>
            <a:r>
              <a:rPr lang="en-US" dirty="0"/>
              <a:t>Output Value: record</a:t>
            </a:r>
          </a:p>
        </p:txBody>
      </p:sp>
    </p:spTree>
    <p:extLst>
      <p:ext uri="{BB962C8B-B14F-4D97-AF65-F5344CB8AC3E}">
        <p14:creationId xmlns:p14="http://schemas.microsoft.com/office/powerpoint/2010/main" val="2338831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2AE1C-EBB1-FC42-89C7-710BDC35B8F7}" type="datetime1">
              <a:rPr lang="en-US" smtClean="0"/>
              <a:pPr/>
              <a:t>4/22/12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 Howe, eScience Institute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ED68B-4E42-264B-AC20-6BB4D8144D4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Picture 5" descr="Picture 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12700"/>
            <a:ext cx="9079365" cy="681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347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Bioinformatics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2AE1C-EBB1-FC42-89C7-710BDC35B8F7}" type="datetime1">
              <a:rPr lang="en-US" smtClean="0"/>
              <a:pPr/>
              <a:t>4/22/12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 Howe, eScience Institute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ED68B-4E42-264B-AC20-6BB4D8144D4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750" y="1940235"/>
            <a:ext cx="847725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Map:</a:t>
            </a:r>
          </a:p>
          <a:p>
            <a:r>
              <a:rPr lang="en-US" sz="1800" dirty="0"/>
              <a:t>Input Key: sequence-id</a:t>
            </a:r>
          </a:p>
          <a:p>
            <a:r>
              <a:rPr lang="en-US" sz="1800" dirty="0"/>
              <a:t>Input Value: sequence</a:t>
            </a:r>
          </a:p>
          <a:p>
            <a:r>
              <a:rPr lang="en-US" sz="1800" dirty="0"/>
              <a:t>Output Key: truncated-sequence</a:t>
            </a:r>
          </a:p>
          <a:p>
            <a:r>
              <a:rPr lang="en-US" sz="1800" dirty="0"/>
              <a:t>Output Value: 1 // not </a:t>
            </a:r>
            <a:r>
              <a:rPr lang="en-US" sz="1800" dirty="0" smtClean="0"/>
              <a:t>used </a:t>
            </a:r>
          </a:p>
          <a:p>
            <a:r>
              <a:rPr lang="en-US" sz="1800" dirty="0" smtClean="0"/>
              <a:t>Description: Truncate each sequence</a:t>
            </a:r>
            <a:endParaRPr lang="en-US" sz="1800" dirty="0"/>
          </a:p>
          <a:p>
            <a:r>
              <a:rPr lang="en-US" sz="1800" dirty="0"/>
              <a:t> </a:t>
            </a:r>
          </a:p>
          <a:p>
            <a:r>
              <a:rPr lang="en-US" sz="1800" dirty="0"/>
              <a:t>Reduce:</a:t>
            </a:r>
          </a:p>
          <a:p>
            <a:r>
              <a:rPr lang="en-US" sz="1800" dirty="0"/>
              <a:t>Input Key: truncated-sequence</a:t>
            </a:r>
          </a:p>
          <a:p>
            <a:r>
              <a:rPr lang="en-US" sz="1800" dirty="0"/>
              <a:t>Input Value: list // not used</a:t>
            </a:r>
          </a:p>
          <a:p>
            <a:r>
              <a:rPr lang="en-US" sz="1800" dirty="0"/>
              <a:t>Output Key: truncated-sequence</a:t>
            </a:r>
          </a:p>
          <a:p>
            <a:r>
              <a:rPr lang="en-US" sz="1800" dirty="0"/>
              <a:t>Output Value: 1 // not </a:t>
            </a:r>
            <a:r>
              <a:rPr lang="en-US" sz="1800" dirty="0" smtClean="0"/>
              <a:t>used</a:t>
            </a:r>
          </a:p>
          <a:p>
            <a:r>
              <a:rPr lang="en-US" sz="1800" dirty="0" smtClean="0"/>
              <a:t>Description: just emit the key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78315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RDBMS and Cloud computing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41882-628C-914A-A536-69F634EF4EA1}" type="datetime1">
              <a:rPr lang="en-US" smtClean="0"/>
              <a:pPr/>
              <a:t>4/22/12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 Howe, eScience Institute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BEA0C-3258-E444-A701-304E54896E4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522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RDBMS history</a:t>
            </a:r>
          </a:p>
          <a:p>
            <a:r>
              <a:rPr lang="en-US" sz="2400" dirty="0" smtClean="0"/>
              <a:t>RDBMS vs. </a:t>
            </a:r>
            <a:r>
              <a:rPr lang="en-US" sz="2400" dirty="0" err="1" smtClean="0"/>
              <a:t>MapReduce</a:t>
            </a:r>
            <a:endParaRPr lang="en-US" sz="2400" dirty="0" smtClean="0"/>
          </a:p>
          <a:p>
            <a:pPr lvl="1"/>
            <a:r>
              <a:rPr lang="en-US" sz="2000" dirty="0" err="1" smtClean="0"/>
              <a:t>Pavlo</a:t>
            </a:r>
            <a:r>
              <a:rPr lang="en-US" sz="2000" dirty="0" smtClean="0"/>
              <a:t> 2009</a:t>
            </a:r>
          </a:p>
          <a:p>
            <a:r>
              <a:rPr lang="en-US" sz="2400" dirty="0" smtClean="0"/>
              <a:t>DB-as-a-Service</a:t>
            </a:r>
          </a:p>
          <a:p>
            <a:pPr lvl="1"/>
            <a:r>
              <a:rPr lang="en-US" sz="2000" dirty="0" smtClean="0"/>
              <a:t>SQL Azure</a:t>
            </a:r>
          </a:p>
          <a:p>
            <a:pPr lvl="1"/>
            <a:r>
              <a:rPr lang="en-US" sz="2000" dirty="0" smtClean="0"/>
              <a:t>Amazon RDS</a:t>
            </a:r>
            <a:endParaRPr lang="en-US" sz="2000" dirty="0"/>
          </a:p>
          <a:p>
            <a:r>
              <a:rPr lang="en-US" sz="2400" dirty="0" smtClean="0"/>
              <a:t>Query-as-a-Service</a:t>
            </a:r>
          </a:p>
          <a:p>
            <a:pPr lvl="1"/>
            <a:r>
              <a:rPr lang="en-US" sz="2000" dirty="0" smtClean="0"/>
              <a:t>Fusion Tables</a:t>
            </a:r>
          </a:p>
          <a:p>
            <a:pPr lvl="1"/>
            <a:r>
              <a:rPr lang="en-US" sz="2000" dirty="0" err="1" smtClean="0"/>
              <a:t>SQLShare</a:t>
            </a:r>
            <a:endParaRPr lang="en-US" sz="2000" dirty="0" smtClean="0"/>
          </a:p>
          <a:p>
            <a:r>
              <a:rPr lang="en-US" sz="2800" dirty="0" smtClean="0"/>
              <a:t>Next 2 weeks: </a:t>
            </a:r>
            <a:r>
              <a:rPr lang="en-US" sz="2800" dirty="0" err="1" smtClean="0"/>
              <a:t>NoSQL</a:t>
            </a:r>
            <a:r>
              <a:rPr lang="en-US" sz="2800" dirty="0" smtClean="0"/>
              <a:t>, key-value stores</a:t>
            </a:r>
          </a:p>
          <a:p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7EC10-11C5-F74F-953C-2601C3542D10}" type="datetime1">
              <a:rPr lang="en-US" smtClean="0"/>
              <a:pPr/>
              <a:t>4/22/12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 Howe, eScience Institute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7FC58-7A22-DA42-B6BE-5CC9CB6C7B5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364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rgbClr val="0000FF"/>
                </a:solidFill>
              </a:rPr>
              <a:t>RDBMS history</a:t>
            </a:r>
          </a:p>
          <a:p>
            <a:r>
              <a:rPr lang="en-US" sz="2400" dirty="0" smtClean="0"/>
              <a:t>RDBMS vs. </a:t>
            </a:r>
            <a:r>
              <a:rPr lang="en-US" sz="2400" dirty="0" err="1" smtClean="0"/>
              <a:t>MapReduce</a:t>
            </a:r>
            <a:endParaRPr lang="en-US" sz="2400" dirty="0" smtClean="0"/>
          </a:p>
          <a:p>
            <a:pPr lvl="1"/>
            <a:r>
              <a:rPr lang="en-US" sz="2000" dirty="0" err="1" smtClean="0"/>
              <a:t>Pavlo</a:t>
            </a:r>
            <a:r>
              <a:rPr lang="en-US" sz="2000" dirty="0" smtClean="0"/>
              <a:t> 2009</a:t>
            </a:r>
          </a:p>
          <a:p>
            <a:r>
              <a:rPr lang="en-US" sz="2400" dirty="0" smtClean="0"/>
              <a:t>DB-as-a-Service</a:t>
            </a:r>
          </a:p>
          <a:p>
            <a:pPr lvl="1"/>
            <a:r>
              <a:rPr lang="en-US" sz="2000" dirty="0" smtClean="0"/>
              <a:t>SQL Azure</a:t>
            </a:r>
          </a:p>
          <a:p>
            <a:pPr lvl="1"/>
            <a:r>
              <a:rPr lang="en-US" sz="2000" dirty="0" smtClean="0"/>
              <a:t>Amazon RDS</a:t>
            </a:r>
            <a:endParaRPr lang="en-US" sz="2000" dirty="0"/>
          </a:p>
          <a:p>
            <a:r>
              <a:rPr lang="en-US" sz="2400" dirty="0" smtClean="0"/>
              <a:t>Query-as-a-Service</a:t>
            </a:r>
          </a:p>
          <a:p>
            <a:pPr lvl="1"/>
            <a:r>
              <a:rPr lang="en-US" sz="2000" dirty="0" smtClean="0"/>
              <a:t>Fusion Tables</a:t>
            </a:r>
          </a:p>
          <a:p>
            <a:pPr lvl="1"/>
            <a:r>
              <a:rPr lang="en-US" sz="2000" dirty="0" err="1" smtClean="0"/>
              <a:t>SQLShare</a:t>
            </a:r>
            <a:endParaRPr lang="en-US" sz="2000" dirty="0" smtClean="0"/>
          </a:p>
          <a:p>
            <a:r>
              <a:rPr lang="en-US" sz="2800" dirty="0" smtClean="0"/>
              <a:t>Next 2 weeks: </a:t>
            </a:r>
            <a:r>
              <a:rPr lang="en-US" sz="2800" dirty="0" err="1" smtClean="0"/>
              <a:t>NoSQL</a:t>
            </a:r>
            <a:r>
              <a:rPr lang="en-US" sz="2800" dirty="0" smtClean="0"/>
              <a:t>, key-value stores</a:t>
            </a:r>
          </a:p>
          <a:p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7EC10-11C5-F74F-953C-2601C3542D10}" type="datetime1">
              <a:rPr lang="en-US" smtClean="0"/>
              <a:pPr/>
              <a:t>4/22/12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 Howe, eScience Institute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7FC58-7A22-DA42-B6BE-5CC9CB6C7B5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10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E1A87-2965-BD4C-930B-7266289817F3}" type="datetime1">
              <a:rPr lang="en-US" smtClean="0"/>
              <a:pPr/>
              <a:t>4/22/12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 Howe, eScience Institute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DC93-4935-904A-A35B-D9D8A9FF88B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859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CEF9D-6C08-734C-8D65-BC070E1CACBE}" type="datetime1">
              <a:rPr lang="en-US"/>
              <a:pPr/>
              <a:t>4/22/12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12DB-A5A8-E142-B69F-B59A9AE9B26A}" type="slidenum">
              <a:rPr lang="en-US"/>
              <a:pPr/>
              <a:t>30</a:t>
            </a:fld>
            <a:endParaRPr lang="en-US"/>
          </a:p>
        </p:txBody>
      </p:sp>
      <p:sp>
        <p:nvSpPr>
          <p:cNvPr id="370690" name="Text Box 2"/>
          <p:cNvSpPr txBox="1">
            <a:spLocks noChangeArrowheads="1"/>
          </p:cNvSpPr>
          <p:nvPr/>
        </p:nvSpPr>
        <p:spPr bwMode="auto">
          <a:xfrm>
            <a:off x="381000" y="1406525"/>
            <a:ext cx="8512175" cy="1370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>
                <a:latin typeface="Arial" charset="0"/>
              </a:rPr>
              <a:t>Pre-Relational: if your data changed, your application broke.</a:t>
            </a:r>
          </a:p>
          <a:p>
            <a:pPr eaLnBrk="1" hangingPunct="1">
              <a:spcBef>
                <a:spcPct val="50000"/>
              </a:spcBef>
            </a:pPr>
            <a:r>
              <a:rPr lang="en-US">
                <a:latin typeface="Arial" charset="0"/>
              </a:rPr>
              <a:t>Early RDBMS were buggy and slow (and often reviled), but required only 5% of the application code.</a:t>
            </a:r>
          </a:p>
        </p:txBody>
      </p:sp>
      <p:sp>
        <p:nvSpPr>
          <p:cNvPr id="370691" name="Rectangle 3"/>
          <p:cNvSpPr>
            <a:spLocks noChangeArrowheads="1"/>
          </p:cNvSpPr>
          <p:nvPr/>
        </p:nvSpPr>
        <p:spPr bwMode="auto">
          <a:xfrm>
            <a:off x="782638" y="3041650"/>
            <a:ext cx="78105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ja-JP" altLang="en-US" sz="2000" i="1">
                <a:latin typeface="Arial"/>
              </a:rPr>
              <a:t>“</a:t>
            </a:r>
            <a:r>
              <a:rPr lang="en-US" sz="2000" i="1">
                <a:latin typeface="Arial" charset="0"/>
              </a:rPr>
              <a:t>Activities of users at terminals and most application programs </a:t>
            </a:r>
            <a:r>
              <a:rPr lang="en-US" sz="2000" i="1">
                <a:solidFill>
                  <a:srgbClr val="D10002"/>
                </a:solidFill>
                <a:latin typeface="Arial" charset="0"/>
              </a:rPr>
              <a:t>should remain unaffected when the internal representation of data is changed</a:t>
            </a:r>
            <a:r>
              <a:rPr lang="en-US" sz="2000" i="1">
                <a:latin typeface="Arial" charset="0"/>
              </a:rPr>
              <a:t> and even when some aspects of the external representation are changed.</a:t>
            </a:r>
            <a:r>
              <a:rPr lang="ja-JP" altLang="en-US" sz="2000" i="1">
                <a:latin typeface="Arial"/>
              </a:rPr>
              <a:t>”</a:t>
            </a:r>
            <a:endParaRPr lang="en-US" sz="2000" i="1">
              <a:latin typeface="Arial" charset="0"/>
            </a:endParaRPr>
          </a:p>
        </p:txBody>
      </p:sp>
      <p:sp>
        <p:nvSpPr>
          <p:cNvPr id="370692" name="Rectangle 4"/>
          <p:cNvSpPr>
            <a:spLocks noChangeArrowheads="1"/>
          </p:cNvSpPr>
          <p:nvPr/>
        </p:nvSpPr>
        <p:spPr bwMode="auto">
          <a:xfrm>
            <a:off x="850900" y="4913313"/>
            <a:ext cx="757396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sz="2000" b="1">
                <a:solidFill>
                  <a:schemeClr val="hlink"/>
                </a:solidFill>
                <a:latin typeface="Arial" charset="0"/>
              </a:rPr>
              <a:t>Key Ideas:</a:t>
            </a:r>
            <a:r>
              <a:rPr lang="en-US" sz="2000">
                <a:latin typeface="Arial" charset="0"/>
              </a:rPr>
              <a:t> Programs that manipulate tabular data exhibit an </a:t>
            </a:r>
            <a:r>
              <a:rPr lang="en-US" sz="2000" u="sng">
                <a:solidFill>
                  <a:srgbClr val="D10002"/>
                </a:solidFill>
                <a:latin typeface="Arial" charset="0"/>
              </a:rPr>
              <a:t>algebraic structure</a:t>
            </a:r>
            <a:r>
              <a:rPr lang="en-US" sz="2000">
                <a:latin typeface="Arial" charset="0"/>
              </a:rPr>
              <a:t> allowing reasoning and manipulation independently of physical data representation</a:t>
            </a:r>
          </a:p>
        </p:txBody>
      </p:sp>
      <p:sp>
        <p:nvSpPr>
          <p:cNvPr id="37069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Relational Database History</a:t>
            </a:r>
          </a:p>
        </p:txBody>
      </p:sp>
      <p:sp>
        <p:nvSpPr>
          <p:cNvPr id="370694" name="Rectangle 6"/>
          <p:cNvSpPr>
            <a:spLocks noChangeArrowheads="1"/>
          </p:cNvSpPr>
          <p:nvPr/>
        </p:nvSpPr>
        <p:spPr bwMode="auto">
          <a:xfrm>
            <a:off x="4267200" y="4025900"/>
            <a:ext cx="1665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2000" i="1">
                <a:latin typeface="Arial" charset="0"/>
              </a:rPr>
              <a:t>-- Codd 1979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0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0694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F34DE-7E34-A043-81BA-510956E5C600}" type="datetime1">
              <a:rPr lang="en-US"/>
              <a:pPr/>
              <a:t>4/22/12</a:t>
            </a:fld>
            <a:endParaRPr lang="en-US"/>
          </a:p>
        </p:txBody>
      </p:sp>
      <p:sp>
        <p:nvSpPr>
          <p:cNvPr id="5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5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E5D5F-24CD-E044-8068-760674C509B2}" type="slidenum">
              <a:rPr lang="en-US"/>
              <a:pPr/>
              <a:t>31</a:t>
            </a:fld>
            <a:endParaRPr lang="en-US"/>
          </a:p>
        </p:txBody>
      </p:sp>
      <p:sp>
        <p:nvSpPr>
          <p:cNvPr id="372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Idea: Data Independence</a:t>
            </a:r>
          </a:p>
        </p:txBody>
      </p:sp>
      <p:sp>
        <p:nvSpPr>
          <p:cNvPr id="372739" name="AutoShape 3"/>
          <p:cNvSpPr>
            <a:spLocks noChangeArrowheads="1"/>
          </p:cNvSpPr>
          <p:nvPr/>
        </p:nvSpPr>
        <p:spPr bwMode="auto">
          <a:xfrm>
            <a:off x="927100" y="5027613"/>
            <a:ext cx="1184275" cy="914400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72740" name="Group 4"/>
          <p:cNvGrpSpPr>
            <a:grpSpLocks/>
          </p:cNvGrpSpPr>
          <p:nvPr/>
        </p:nvGrpSpPr>
        <p:grpSpPr bwMode="auto">
          <a:xfrm>
            <a:off x="1125538" y="5381625"/>
            <a:ext cx="833437" cy="407988"/>
            <a:chOff x="483" y="991"/>
            <a:chExt cx="726" cy="434"/>
          </a:xfrm>
        </p:grpSpPr>
        <p:sp>
          <p:nvSpPr>
            <p:cNvPr id="372741" name="Oval 5"/>
            <p:cNvSpPr>
              <a:spLocks noChangeArrowheads="1"/>
            </p:cNvSpPr>
            <p:nvPr/>
          </p:nvSpPr>
          <p:spPr bwMode="auto">
            <a:xfrm>
              <a:off x="483" y="1026"/>
              <a:ext cx="221" cy="17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2742" name="Oval 6"/>
            <p:cNvSpPr>
              <a:spLocks noChangeArrowheads="1"/>
            </p:cNvSpPr>
            <p:nvPr/>
          </p:nvSpPr>
          <p:spPr bwMode="auto">
            <a:xfrm>
              <a:off x="766" y="1275"/>
              <a:ext cx="195" cy="1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2743" name="Oval 7"/>
            <p:cNvSpPr>
              <a:spLocks noChangeArrowheads="1"/>
            </p:cNvSpPr>
            <p:nvPr/>
          </p:nvSpPr>
          <p:spPr bwMode="auto">
            <a:xfrm>
              <a:off x="970" y="991"/>
              <a:ext cx="239" cy="19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372744" name="AutoShape 8"/>
            <p:cNvCxnSpPr>
              <a:cxnSpLocks noChangeShapeType="1"/>
              <a:stCxn id="372742" idx="7"/>
              <a:endCxn id="372743" idx="3"/>
            </p:cNvCxnSpPr>
            <p:nvPr/>
          </p:nvCxnSpPr>
          <p:spPr bwMode="auto">
            <a:xfrm flipV="1">
              <a:off x="932" y="1157"/>
              <a:ext cx="73" cy="1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72745" name="AutoShape 9"/>
            <p:cNvCxnSpPr>
              <a:cxnSpLocks noChangeShapeType="1"/>
              <a:stCxn id="372742" idx="1"/>
              <a:endCxn id="372741" idx="5"/>
            </p:cNvCxnSpPr>
            <p:nvPr/>
          </p:nvCxnSpPr>
          <p:spPr bwMode="auto">
            <a:xfrm flipH="1" flipV="1">
              <a:off x="672" y="1177"/>
              <a:ext cx="123" cy="1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72746" name="AutoShape 10"/>
            <p:cNvCxnSpPr>
              <a:cxnSpLocks noChangeShapeType="1"/>
              <a:stCxn id="372741" idx="6"/>
              <a:endCxn id="372743" idx="2"/>
            </p:cNvCxnSpPr>
            <p:nvPr/>
          </p:nvCxnSpPr>
          <p:spPr bwMode="auto">
            <a:xfrm flipV="1">
              <a:off x="704" y="1089"/>
              <a:ext cx="266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372747" name="Rectangle 11"/>
          <p:cNvSpPr>
            <a:spLocks noChangeArrowheads="1"/>
          </p:cNvSpPr>
          <p:nvPr/>
        </p:nvSpPr>
        <p:spPr bwMode="auto">
          <a:xfrm>
            <a:off x="327025" y="3354388"/>
            <a:ext cx="892175" cy="6492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2748" name="Rectangle 12"/>
          <p:cNvSpPr>
            <a:spLocks noChangeArrowheads="1"/>
          </p:cNvSpPr>
          <p:nvPr/>
        </p:nvSpPr>
        <p:spPr bwMode="auto">
          <a:xfrm>
            <a:off x="327025" y="3341688"/>
            <a:ext cx="900113" cy="2047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2749" name="Line 13"/>
          <p:cNvSpPr>
            <a:spLocks noChangeShapeType="1"/>
          </p:cNvSpPr>
          <p:nvPr/>
        </p:nvSpPr>
        <p:spPr bwMode="auto">
          <a:xfrm>
            <a:off x="334963" y="3546475"/>
            <a:ext cx="8921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2750" name="Line 14"/>
          <p:cNvSpPr>
            <a:spLocks noChangeShapeType="1"/>
          </p:cNvSpPr>
          <p:nvPr/>
        </p:nvSpPr>
        <p:spPr bwMode="auto">
          <a:xfrm>
            <a:off x="333375" y="3708400"/>
            <a:ext cx="8921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2751" name="Line 15"/>
          <p:cNvSpPr>
            <a:spLocks noChangeShapeType="1"/>
          </p:cNvSpPr>
          <p:nvPr/>
        </p:nvSpPr>
        <p:spPr bwMode="auto">
          <a:xfrm>
            <a:off x="333375" y="3849688"/>
            <a:ext cx="8921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72752" name="Group 16"/>
          <p:cNvGrpSpPr>
            <a:grpSpLocks/>
          </p:cNvGrpSpPr>
          <p:nvPr/>
        </p:nvGrpSpPr>
        <p:grpSpPr bwMode="auto">
          <a:xfrm>
            <a:off x="574675" y="3352800"/>
            <a:ext cx="219075" cy="639763"/>
            <a:chOff x="537" y="1956"/>
            <a:chExt cx="138" cy="501"/>
          </a:xfrm>
        </p:grpSpPr>
        <p:sp>
          <p:nvSpPr>
            <p:cNvPr id="372753" name="Line 17"/>
            <p:cNvSpPr>
              <a:spLocks noChangeShapeType="1"/>
            </p:cNvSpPr>
            <p:nvPr/>
          </p:nvSpPr>
          <p:spPr bwMode="auto">
            <a:xfrm>
              <a:off x="537" y="1957"/>
              <a:ext cx="0" cy="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2754" name="Line 18"/>
            <p:cNvSpPr>
              <a:spLocks noChangeShapeType="1"/>
            </p:cNvSpPr>
            <p:nvPr/>
          </p:nvSpPr>
          <p:spPr bwMode="auto">
            <a:xfrm>
              <a:off x="675" y="1956"/>
              <a:ext cx="0" cy="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72755" name="Group 19"/>
          <p:cNvGrpSpPr>
            <a:grpSpLocks/>
          </p:cNvGrpSpPr>
          <p:nvPr/>
        </p:nvGrpSpPr>
        <p:grpSpPr bwMode="auto">
          <a:xfrm>
            <a:off x="1689100" y="3198813"/>
            <a:ext cx="1614488" cy="914400"/>
            <a:chOff x="541" y="1905"/>
            <a:chExt cx="903" cy="567"/>
          </a:xfrm>
        </p:grpSpPr>
        <p:sp>
          <p:nvSpPr>
            <p:cNvPr id="372756" name="Rectangle 20"/>
            <p:cNvSpPr>
              <a:spLocks noChangeArrowheads="1"/>
            </p:cNvSpPr>
            <p:nvPr/>
          </p:nvSpPr>
          <p:spPr bwMode="auto">
            <a:xfrm>
              <a:off x="541" y="1914"/>
              <a:ext cx="895" cy="55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2757" name="Rectangle 21"/>
            <p:cNvSpPr>
              <a:spLocks noChangeArrowheads="1"/>
            </p:cNvSpPr>
            <p:nvPr/>
          </p:nvSpPr>
          <p:spPr bwMode="auto">
            <a:xfrm>
              <a:off x="541" y="1905"/>
              <a:ext cx="903" cy="1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2758" name="Line 22"/>
            <p:cNvSpPr>
              <a:spLocks noChangeShapeType="1"/>
            </p:cNvSpPr>
            <p:nvPr/>
          </p:nvSpPr>
          <p:spPr bwMode="auto">
            <a:xfrm>
              <a:off x="549" y="2047"/>
              <a:ext cx="8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2759" name="Line 23"/>
            <p:cNvSpPr>
              <a:spLocks noChangeShapeType="1"/>
            </p:cNvSpPr>
            <p:nvPr/>
          </p:nvSpPr>
          <p:spPr bwMode="auto">
            <a:xfrm>
              <a:off x="548" y="2160"/>
              <a:ext cx="8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2760" name="Line 24"/>
            <p:cNvSpPr>
              <a:spLocks noChangeShapeType="1"/>
            </p:cNvSpPr>
            <p:nvPr/>
          </p:nvSpPr>
          <p:spPr bwMode="auto">
            <a:xfrm>
              <a:off x="547" y="2258"/>
              <a:ext cx="8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2761" name="Line 25"/>
            <p:cNvSpPr>
              <a:spLocks noChangeShapeType="1"/>
            </p:cNvSpPr>
            <p:nvPr/>
          </p:nvSpPr>
          <p:spPr bwMode="auto">
            <a:xfrm>
              <a:off x="546" y="2371"/>
              <a:ext cx="8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2762" name="Line 26"/>
            <p:cNvSpPr>
              <a:spLocks noChangeShapeType="1"/>
            </p:cNvSpPr>
            <p:nvPr/>
          </p:nvSpPr>
          <p:spPr bwMode="auto">
            <a:xfrm>
              <a:off x="789" y="1914"/>
              <a:ext cx="0" cy="5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2763" name="Line 27"/>
            <p:cNvSpPr>
              <a:spLocks noChangeShapeType="1"/>
            </p:cNvSpPr>
            <p:nvPr/>
          </p:nvSpPr>
          <p:spPr bwMode="auto">
            <a:xfrm>
              <a:off x="1009" y="1913"/>
              <a:ext cx="0" cy="5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2764" name="Line 28"/>
            <p:cNvSpPr>
              <a:spLocks noChangeShapeType="1"/>
            </p:cNvSpPr>
            <p:nvPr/>
          </p:nvSpPr>
          <p:spPr bwMode="auto">
            <a:xfrm>
              <a:off x="1158" y="1911"/>
              <a:ext cx="0" cy="5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372765" name="AutoShape 29"/>
          <p:cNvCxnSpPr>
            <a:cxnSpLocks noChangeShapeType="1"/>
            <a:stCxn id="372748" idx="3"/>
            <a:endCxn id="372757" idx="1"/>
          </p:cNvCxnSpPr>
          <p:nvPr/>
        </p:nvCxnSpPr>
        <p:spPr bwMode="auto">
          <a:xfrm flipV="1">
            <a:off x="1227138" y="3313113"/>
            <a:ext cx="461962" cy="131762"/>
          </a:xfrm>
          <a:prstGeom prst="bentConnector3">
            <a:avLst>
              <a:gd name="adj1" fmla="val 49829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72766" name="Text Box 30"/>
          <p:cNvSpPr txBox="1">
            <a:spLocks noChangeArrowheads="1"/>
          </p:cNvSpPr>
          <p:nvPr/>
        </p:nvSpPr>
        <p:spPr bwMode="auto">
          <a:xfrm>
            <a:off x="241300" y="4356100"/>
            <a:ext cx="3048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800" i="1">
                <a:latin typeface="Arial" charset="0"/>
              </a:rPr>
              <a:t>physical data independence</a:t>
            </a:r>
          </a:p>
        </p:txBody>
      </p:sp>
      <p:sp>
        <p:nvSpPr>
          <p:cNvPr id="372767" name="Text Box 31"/>
          <p:cNvSpPr txBox="1">
            <a:spLocks noChangeArrowheads="1"/>
          </p:cNvSpPr>
          <p:nvPr/>
        </p:nvSpPr>
        <p:spPr bwMode="auto">
          <a:xfrm>
            <a:off x="241300" y="2665413"/>
            <a:ext cx="38242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800" i="1">
                <a:latin typeface="Arial" charset="0"/>
              </a:rPr>
              <a:t>logical data independence</a:t>
            </a:r>
          </a:p>
        </p:txBody>
      </p:sp>
      <p:sp>
        <p:nvSpPr>
          <p:cNvPr id="372768" name="Rectangle 32"/>
          <p:cNvSpPr>
            <a:spLocks noChangeArrowheads="1"/>
          </p:cNvSpPr>
          <p:nvPr/>
        </p:nvSpPr>
        <p:spPr bwMode="auto">
          <a:xfrm>
            <a:off x="927100" y="1231900"/>
            <a:ext cx="1562100" cy="1238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2769" name="Rectangle 33"/>
          <p:cNvSpPr>
            <a:spLocks noChangeArrowheads="1"/>
          </p:cNvSpPr>
          <p:nvPr/>
        </p:nvSpPr>
        <p:spPr bwMode="auto">
          <a:xfrm>
            <a:off x="927100" y="1217613"/>
            <a:ext cx="1562100" cy="228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2770" name="Line 34"/>
          <p:cNvSpPr>
            <a:spLocks noChangeShapeType="1"/>
          </p:cNvSpPr>
          <p:nvPr/>
        </p:nvSpPr>
        <p:spPr bwMode="auto">
          <a:xfrm>
            <a:off x="941388" y="1446213"/>
            <a:ext cx="1533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2771" name="Line 35"/>
          <p:cNvSpPr>
            <a:spLocks noChangeShapeType="1"/>
          </p:cNvSpPr>
          <p:nvPr/>
        </p:nvSpPr>
        <p:spPr bwMode="auto">
          <a:xfrm>
            <a:off x="939800" y="1628775"/>
            <a:ext cx="1533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2772" name="Line 36"/>
          <p:cNvSpPr>
            <a:spLocks noChangeShapeType="1"/>
          </p:cNvSpPr>
          <p:nvPr/>
        </p:nvSpPr>
        <p:spPr bwMode="auto">
          <a:xfrm>
            <a:off x="936625" y="1787525"/>
            <a:ext cx="15351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2773" name="Line 37"/>
          <p:cNvSpPr>
            <a:spLocks noChangeShapeType="1"/>
          </p:cNvSpPr>
          <p:nvPr/>
        </p:nvSpPr>
        <p:spPr bwMode="auto">
          <a:xfrm>
            <a:off x="935038" y="1968500"/>
            <a:ext cx="15351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2774" name="Line 38"/>
          <p:cNvSpPr>
            <a:spLocks noChangeShapeType="1"/>
          </p:cNvSpPr>
          <p:nvPr/>
        </p:nvSpPr>
        <p:spPr bwMode="auto">
          <a:xfrm>
            <a:off x="1352550" y="1233488"/>
            <a:ext cx="0" cy="122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2775" name="Line 39"/>
          <p:cNvSpPr>
            <a:spLocks noChangeShapeType="1"/>
          </p:cNvSpPr>
          <p:nvPr/>
        </p:nvSpPr>
        <p:spPr bwMode="auto">
          <a:xfrm>
            <a:off x="1728788" y="1231900"/>
            <a:ext cx="0" cy="122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2776" name="Line 40"/>
          <p:cNvSpPr>
            <a:spLocks noChangeShapeType="1"/>
          </p:cNvSpPr>
          <p:nvPr/>
        </p:nvSpPr>
        <p:spPr bwMode="auto">
          <a:xfrm>
            <a:off x="1984375" y="1227138"/>
            <a:ext cx="0" cy="122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2777" name="Line 41"/>
          <p:cNvSpPr>
            <a:spLocks noChangeShapeType="1"/>
          </p:cNvSpPr>
          <p:nvPr/>
        </p:nvSpPr>
        <p:spPr bwMode="auto">
          <a:xfrm>
            <a:off x="933450" y="2135188"/>
            <a:ext cx="15351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2778" name="Line 42"/>
          <p:cNvSpPr>
            <a:spLocks noChangeShapeType="1"/>
          </p:cNvSpPr>
          <p:nvPr/>
        </p:nvSpPr>
        <p:spPr bwMode="auto">
          <a:xfrm>
            <a:off x="931863" y="2287588"/>
            <a:ext cx="15351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2779" name="Line 43"/>
          <p:cNvSpPr>
            <a:spLocks noChangeShapeType="1"/>
          </p:cNvSpPr>
          <p:nvPr/>
        </p:nvSpPr>
        <p:spPr bwMode="auto">
          <a:xfrm>
            <a:off x="2206625" y="1225550"/>
            <a:ext cx="0" cy="122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2780" name="Text Box 44"/>
          <p:cNvSpPr txBox="1">
            <a:spLocks noChangeArrowheads="1"/>
          </p:cNvSpPr>
          <p:nvPr/>
        </p:nvSpPr>
        <p:spPr bwMode="auto">
          <a:xfrm>
            <a:off x="3136900" y="5332413"/>
            <a:ext cx="10668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1600">
                <a:latin typeface="Tahoma" charset="0"/>
              </a:rPr>
              <a:t>files and pointers</a:t>
            </a:r>
          </a:p>
        </p:txBody>
      </p:sp>
      <p:sp>
        <p:nvSpPr>
          <p:cNvPr id="372781" name="Text Box 45"/>
          <p:cNvSpPr txBox="1">
            <a:spLocks noChangeArrowheads="1"/>
          </p:cNvSpPr>
          <p:nvPr/>
        </p:nvSpPr>
        <p:spPr bwMode="auto">
          <a:xfrm>
            <a:off x="3213100" y="3503613"/>
            <a:ext cx="1066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1600">
                <a:latin typeface="Tahoma" charset="0"/>
              </a:rPr>
              <a:t>relations</a:t>
            </a:r>
          </a:p>
        </p:txBody>
      </p:sp>
      <p:sp>
        <p:nvSpPr>
          <p:cNvPr id="372782" name="Text Box 46"/>
          <p:cNvSpPr txBox="1">
            <a:spLocks noChangeArrowheads="1"/>
          </p:cNvSpPr>
          <p:nvPr/>
        </p:nvSpPr>
        <p:spPr bwMode="auto">
          <a:xfrm>
            <a:off x="3365500" y="1522413"/>
            <a:ext cx="685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1600">
                <a:latin typeface="Tahoma" charset="0"/>
              </a:rPr>
              <a:t>views</a:t>
            </a:r>
          </a:p>
        </p:txBody>
      </p:sp>
      <p:sp>
        <p:nvSpPr>
          <p:cNvPr id="372783" name="Line 47"/>
          <p:cNvSpPr>
            <a:spLocks noChangeShapeType="1"/>
          </p:cNvSpPr>
          <p:nvPr/>
        </p:nvSpPr>
        <p:spPr bwMode="auto">
          <a:xfrm>
            <a:off x="4203700" y="1141413"/>
            <a:ext cx="0" cy="518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2784" name="Rectangle 48"/>
          <p:cNvSpPr>
            <a:spLocks noChangeArrowheads="1"/>
          </p:cNvSpPr>
          <p:nvPr/>
        </p:nvSpPr>
        <p:spPr bwMode="auto">
          <a:xfrm>
            <a:off x="4348163" y="1273175"/>
            <a:ext cx="41910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1">
                <a:solidFill>
                  <a:srgbClr val="0011CF"/>
                </a:solidFill>
                <a:latin typeface="Courier New" charset="0"/>
              </a:rPr>
              <a:t>SELECT * </a:t>
            </a:r>
          </a:p>
          <a:p>
            <a:r>
              <a:rPr lang="en-US" b="1">
                <a:solidFill>
                  <a:srgbClr val="0011CF"/>
                </a:solidFill>
                <a:latin typeface="Courier New" charset="0"/>
              </a:rPr>
              <a:t>  FROM my_sequences </a:t>
            </a:r>
          </a:p>
        </p:txBody>
      </p:sp>
      <p:sp>
        <p:nvSpPr>
          <p:cNvPr id="372785" name="Rectangle 49"/>
          <p:cNvSpPr>
            <a:spLocks noChangeArrowheads="1"/>
          </p:cNvSpPr>
          <p:nvPr/>
        </p:nvSpPr>
        <p:spPr bwMode="auto">
          <a:xfrm>
            <a:off x="4375150" y="2662238"/>
            <a:ext cx="41910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1">
                <a:solidFill>
                  <a:srgbClr val="0011CF"/>
                </a:solidFill>
                <a:latin typeface="Courier New" charset="0"/>
              </a:rPr>
              <a:t>SELECT </a:t>
            </a:r>
            <a:r>
              <a:rPr lang="en-US" b="1">
                <a:solidFill>
                  <a:srgbClr val="FF0000"/>
                </a:solidFill>
                <a:latin typeface="Courier New" charset="0"/>
              </a:rPr>
              <a:t>seq</a:t>
            </a:r>
            <a:r>
              <a:rPr lang="en-US" b="1">
                <a:solidFill>
                  <a:srgbClr val="0011CF"/>
                </a:solidFill>
                <a:latin typeface="Courier New" charset="0"/>
              </a:rPr>
              <a:t>     </a:t>
            </a:r>
          </a:p>
          <a:p>
            <a:r>
              <a:rPr lang="en-US" b="1">
                <a:solidFill>
                  <a:srgbClr val="0011CF"/>
                </a:solidFill>
                <a:latin typeface="Courier New" charset="0"/>
              </a:rPr>
              <a:t>  FROM </a:t>
            </a:r>
            <a:r>
              <a:rPr lang="en-US" b="1">
                <a:solidFill>
                  <a:srgbClr val="FF0000"/>
                </a:solidFill>
                <a:latin typeface="Courier New" charset="0"/>
              </a:rPr>
              <a:t>ncbi_sequences</a:t>
            </a:r>
            <a:endParaRPr lang="en-US" b="1">
              <a:solidFill>
                <a:srgbClr val="0011CF"/>
              </a:solidFill>
              <a:latin typeface="Courier New" charset="0"/>
            </a:endParaRPr>
          </a:p>
          <a:p>
            <a:r>
              <a:rPr lang="en-US" b="1">
                <a:solidFill>
                  <a:srgbClr val="0011CF"/>
                </a:solidFill>
                <a:latin typeface="Courier New" charset="0"/>
              </a:rPr>
              <a:t> WHERE </a:t>
            </a:r>
            <a:r>
              <a:rPr lang="en-US" b="1">
                <a:solidFill>
                  <a:srgbClr val="FF0000"/>
                </a:solidFill>
                <a:latin typeface="Courier New" charset="0"/>
              </a:rPr>
              <a:t>seq</a:t>
            </a:r>
            <a:r>
              <a:rPr lang="en-US" b="1">
                <a:solidFill>
                  <a:srgbClr val="0011CF"/>
                </a:solidFill>
                <a:latin typeface="Courier New" charset="0"/>
              </a:rPr>
              <a:t> = </a:t>
            </a:r>
            <a:r>
              <a:rPr lang="ja-JP" altLang="en-US" b="1">
                <a:solidFill>
                  <a:srgbClr val="0011CF"/>
                </a:solidFill>
                <a:latin typeface="Arial"/>
              </a:rPr>
              <a:t>‘</a:t>
            </a:r>
            <a:r>
              <a:rPr lang="en-US" b="1">
                <a:solidFill>
                  <a:srgbClr val="0011CF"/>
                </a:solidFill>
                <a:latin typeface="Courier New" charset="0"/>
              </a:rPr>
              <a:t>GATTACGATATTA</a:t>
            </a:r>
            <a:r>
              <a:rPr lang="ja-JP" altLang="en-US" b="1">
                <a:solidFill>
                  <a:srgbClr val="0011CF"/>
                </a:solidFill>
                <a:latin typeface="Arial"/>
              </a:rPr>
              <a:t>’</a:t>
            </a:r>
            <a:r>
              <a:rPr lang="en-US" b="1">
                <a:solidFill>
                  <a:srgbClr val="0011CF"/>
                </a:solidFill>
                <a:latin typeface="Courier New" charset="0"/>
              </a:rPr>
              <a:t>;</a:t>
            </a:r>
          </a:p>
        </p:txBody>
      </p:sp>
      <p:sp>
        <p:nvSpPr>
          <p:cNvPr id="372786" name="Rectangle 50"/>
          <p:cNvSpPr>
            <a:spLocks noChangeArrowheads="1"/>
          </p:cNvSpPr>
          <p:nvPr/>
        </p:nvSpPr>
        <p:spPr bwMode="auto">
          <a:xfrm>
            <a:off x="4251325" y="4789488"/>
            <a:ext cx="4637088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b="1">
                <a:solidFill>
                  <a:srgbClr val="0011CF"/>
                </a:solidFill>
                <a:latin typeface="Courier New" charset="0"/>
              </a:rPr>
              <a:t>f = fopen(</a:t>
            </a:r>
            <a:r>
              <a:rPr lang="ja-JP" altLang="en-US" sz="2000" b="1">
                <a:solidFill>
                  <a:srgbClr val="FF0000"/>
                </a:solidFill>
                <a:latin typeface="Arial"/>
              </a:rPr>
              <a:t>‘</a:t>
            </a:r>
            <a:r>
              <a:rPr lang="en-US" sz="2000" b="1">
                <a:solidFill>
                  <a:srgbClr val="FF0000"/>
                </a:solidFill>
                <a:latin typeface="Courier New" charset="0"/>
              </a:rPr>
              <a:t>table_file</a:t>
            </a:r>
            <a:r>
              <a:rPr lang="ja-JP" altLang="en-US" sz="2000" b="1">
                <a:solidFill>
                  <a:srgbClr val="FF0000"/>
                </a:solidFill>
                <a:latin typeface="Arial"/>
              </a:rPr>
              <a:t>’</a:t>
            </a:r>
            <a:r>
              <a:rPr lang="en-US" sz="2000" b="1">
                <a:solidFill>
                  <a:srgbClr val="0011CF"/>
                </a:solidFill>
                <a:latin typeface="Courier New" charset="0"/>
              </a:rPr>
              <a:t>);</a:t>
            </a:r>
          </a:p>
          <a:p>
            <a:r>
              <a:rPr lang="en-US" sz="2000" b="1">
                <a:solidFill>
                  <a:srgbClr val="0011CF"/>
                </a:solidFill>
                <a:latin typeface="Courier New" charset="0"/>
              </a:rPr>
              <a:t>fseek(</a:t>
            </a:r>
            <a:r>
              <a:rPr lang="en-US" sz="2000" b="1">
                <a:solidFill>
                  <a:srgbClr val="FF0000"/>
                </a:solidFill>
                <a:latin typeface="Courier New" charset="0"/>
              </a:rPr>
              <a:t>10030440</a:t>
            </a:r>
            <a:r>
              <a:rPr lang="en-US" sz="2000" b="1">
                <a:solidFill>
                  <a:srgbClr val="0011CF"/>
                </a:solidFill>
                <a:latin typeface="Courier New" charset="0"/>
              </a:rPr>
              <a:t>);</a:t>
            </a:r>
          </a:p>
          <a:p>
            <a:r>
              <a:rPr lang="en-US" sz="2000" b="1">
                <a:solidFill>
                  <a:srgbClr val="0011CF"/>
                </a:solidFill>
                <a:latin typeface="Courier New" charset="0"/>
              </a:rPr>
              <a:t>while (True) {</a:t>
            </a:r>
          </a:p>
          <a:p>
            <a:r>
              <a:rPr lang="en-US" sz="2000" b="1">
                <a:solidFill>
                  <a:srgbClr val="0011CF"/>
                </a:solidFill>
                <a:latin typeface="Courier New" charset="0"/>
              </a:rPr>
              <a:t>  fread(&amp;buf, 1, 8192, f);</a:t>
            </a:r>
          </a:p>
          <a:p>
            <a:r>
              <a:rPr lang="en-US" sz="2000" b="1">
                <a:solidFill>
                  <a:srgbClr val="0011CF"/>
                </a:solidFill>
                <a:latin typeface="Courier New" charset="0"/>
              </a:rPr>
              <a:t>  if (buf == GATTACGATATTA) {</a:t>
            </a:r>
          </a:p>
          <a:p>
            <a:r>
              <a:rPr lang="en-US" sz="2000" b="1">
                <a:solidFill>
                  <a:srgbClr val="0011CF"/>
                </a:solidFill>
                <a:latin typeface="Courier New" charset="0"/>
              </a:rPr>
              <a:t>    . . .</a:t>
            </a:r>
          </a:p>
        </p:txBody>
      </p:sp>
      <p:sp>
        <p:nvSpPr>
          <p:cNvPr id="372787" name="Line 51"/>
          <p:cNvSpPr>
            <a:spLocks noChangeShapeType="1"/>
          </p:cNvSpPr>
          <p:nvPr/>
        </p:nvSpPr>
        <p:spPr bwMode="auto">
          <a:xfrm>
            <a:off x="4360863" y="4529138"/>
            <a:ext cx="41767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2788" name="Line 52"/>
          <p:cNvSpPr>
            <a:spLocks noChangeShapeType="1"/>
          </p:cNvSpPr>
          <p:nvPr/>
        </p:nvSpPr>
        <p:spPr bwMode="auto">
          <a:xfrm>
            <a:off x="4313238" y="2446338"/>
            <a:ext cx="41767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D8BBF-2CDE-6A4C-8078-E2546199F4EE}" type="datetime1">
              <a:rPr lang="en-US"/>
              <a:pPr/>
              <a:t>4/22/12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5766B-B515-F74F-8FF5-41060072A5A4}" type="slidenum">
              <a:rPr lang="en-US"/>
              <a:pPr/>
              <a:t>32</a:t>
            </a:fld>
            <a:endParaRPr lang="en-US"/>
          </a:p>
        </p:txBody>
      </p:sp>
      <p:sp>
        <p:nvSpPr>
          <p:cNvPr id="373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Idea: Indexes</a:t>
            </a:r>
          </a:p>
        </p:txBody>
      </p:sp>
      <p:sp>
        <p:nvSpPr>
          <p:cNvPr id="373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7638" y="1328738"/>
            <a:ext cx="8769350" cy="4762500"/>
          </a:xfrm>
        </p:spPr>
        <p:txBody>
          <a:bodyPr/>
          <a:lstStyle/>
          <a:p>
            <a:r>
              <a:rPr lang="en-US" sz="2400" dirty="0"/>
              <a:t>Databases are especially, but </a:t>
            </a:r>
            <a:r>
              <a:rPr lang="en-US" sz="2400" dirty="0" smtClean="0"/>
              <a:t>not exclusively</a:t>
            </a:r>
            <a:r>
              <a:rPr lang="en-US" sz="2400" dirty="0"/>
              <a:t>, effective at </a:t>
            </a:r>
            <a:r>
              <a:rPr lang="ja-JP" altLang="en-US" sz="2400" dirty="0">
                <a:latin typeface="Arial"/>
              </a:rPr>
              <a:t>“</a:t>
            </a:r>
            <a:r>
              <a:rPr lang="en-US" sz="2400" dirty="0"/>
              <a:t>Needle in Haystack</a:t>
            </a:r>
            <a:r>
              <a:rPr lang="ja-JP" altLang="en-US" sz="2400" dirty="0">
                <a:latin typeface="Arial"/>
              </a:rPr>
              <a:t>”</a:t>
            </a:r>
            <a:r>
              <a:rPr lang="en-US" sz="2400" dirty="0"/>
              <a:t> problems:</a:t>
            </a:r>
          </a:p>
          <a:p>
            <a:pPr lvl="1"/>
            <a:r>
              <a:rPr lang="en-US" sz="2000" b="1" dirty="0"/>
              <a:t>Extracting small results from big datasets</a:t>
            </a:r>
          </a:p>
          <a:p>
            <a:pPr lvl="1"/>
            <a:r>
              <a:rPr lang="en-US" sz="2000" b="1" dirty="0"/>
              <a:t>Transparently provide </a:t>
            </a:r>
            <a:r>
              <a:rPr lang="ja-JP" altLang="en-US" sz="2000" b="1" dirty="0">
                <a:latin typeface="Arial"/>
              </a:rPr>
              <a:t>“</a:t>
            </a:r>
            <a:r>
              <a:rPr lang="en-US" sz="2000" b="1" dirty="0"/>
              <a:t>old style</a:t>
            </a:r>
            <a:r>
              <a:rPr lang="ja-JP" altLang="en-US" sz="2000" b="1" dirty="0">
                <a:latin typeface="Arial"/>
              </a:rPr>
              <a:t>”</a:t>
            </a:r>
            <a:r>
              <a:rPr lang="en-US" sz="2000" b="1" dirty="0"/>
              <a:t> scalability  </a:t>
            </a:r>
          </a:p>
          <a:p>
            <a:pPr lvl="1"/>
            <a:r>
              <a:rPr lang="en-US" sz="2000" b="1" dirty="0"/>
              <a:t>Your query will </a:t>
            </a:r>
            <a:r>
              <a:rPr lang="en-US" sz="2000" b="1" dirty="0">
                <a:solidFill>
                  <a:srgbClr val="FF0000"/>
                </a:solidFill>
              </a:rPr>
              <a:t>always*</a:t>
            </a:r>
            <a:r>
              <a:rPr lang="en-US" sz="2000" b="1" dirty="0"/>
              <a:t> finish, regardless of dataset size.</a:t>
            </a:r>
          </a:p>
          <a:p>
            <a:pPr lvl="1"/>
            <a:endParaRPr lang="en-US" sz="2000" b="1" dirty="0"/>
          </a:p>
          <a:p>
            <a:pPr lvl="1"/>
            <a:r>
              <a:rPr lang="en-US" sz="2000" b="1" dirty="0"/>
              <a:t>Indexes are </a:t>
            </a:r>
            <a:r>
              <a:rPr lang="en-US" sz="2000" b="1" u="sng" dirty="0"/>
              <a:t>easily built</a:t>
            </a:r>
            <a:r>
              <a:rPr lang="en-US" sz="2000" b="1" dirty="0"/>
              <a:t> and </a:t>
            </a:r>
            <a:r>
              <a:rPr lang="en-US" sz="2000" b="1" u="sng" dirty="0"/>
              <a:t>automatically used</a:t>
            </a:r>
            <a:r>
              <a:rPr lang="en-US" sz="2000" b="1" dirty="0"/>
              <a:t> when appropriate</a:t>
            </a:r>
            <a:endParaRPr lang="en-US" sz="2000" dirty="0"/>
          </a:p>
        </p:txBody>
      </p:sp>
      <p:sp>
        <p:nvSpPr>
          <p:cNvPr id="373764" name="Text Box 4"/>
          <p:cNvSpPr txBox="1">
            <a:spLocks noChangeArrowheads="1"/>
          </p:cNvSpPr>
          <p:nvPr/>
        </p:nvSpPr>
        <p:spPr bwMode="auto">
          <a:xfrm>
            <a:off x="1135063" y="3910013"/>
            <a:ext cx="7318375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1">
                <a:solidFill>
                  <a:srgbClr val="0011CF"/>
                </a:solidFill>
                <a:latin typeface="Courier New" charset="0"/>
              </a:rPr>
              <a:t>CREATE INDEX seq_idx ON sequence(seq);</a:t>
            </a:r>
          </a:p>
          <a:p>
            <a:endParaRPr lang="en-US" b="1">
              <a:solidFill>
                <a:srgbClr val="0011CF"/>
              </a:solidFill>
              <a:latin typeface="Courier New" charset="0"/>
            </a:endParaRPr>
          </a:p>
          <a:p>
            <a:r>
              <a:rPr lang="en-US" b="1">
                <a:solidFill>
                  <a:srgbClr val="0011CF"/>
                </a:solidFill>
                <a:latin typeface="Courier New" charset="0"/>
              </a:rPr>
              <a:t>SELECT seq </a:t>
            </a:r>
          </a:p>
          <a:p>
            <a:r>
              <a:rPr lang="en-US" b="1">
                <a:solidFill>
                  <a:srgbClr val="0011CF"/>
                </a:solidFill>
                <a:latin typeface="Courier New" charset="0"/>
              </a:rPr>
              <a:t>  FROM sequence </a:t>
            </a:r>
          </a:p>
          <a:p>
            <a:r>
              <a:rPr lang="en-US" b="1">
                <a:solidFill>
                  <a:srgbClr val="0011CF"/>
                </a:solidFill>
                <a:latin typeface="Courier New" charset="0"/>
              </a:rPr>
              <a:t> WHERE seq = </a:t>
            </a:r>
            <a:r>
              <a:rPr lang="ja-JP" altLang="en-US" b="1">
                <a:solidFill>
                  <a:srgbClr val="0011CF"/>
                </a:solidFill>
                <a:latin typeface="Arial"/>
              </a:rPr>
              <a:t>‘</a:t>
            </a:r>
            <a:r>
              <a:rPr lang="en-US" b="1">
                <a:solidFill>
                  <a:srgbClr val="0011CF"/>
                </a:solidFill>
                <a:latin typeface="Courier New" charset="0"/>
              </a:rPr>
              <a:t>GATTACGATATTA</a:t>
            </a:r>
            <a:r>
              <a:rPr lang="ja-JP" altLang="en-US" b="1">
                <a:solidFill>
                  <a:srgbClr val="0011CF"/>
                </a:solidFill>
                <a:latin typeface="Arial"/>
              </a:rPr>
              <a:t>’</a:t>
            </a:r>
            <a:r>
              <a:rPr lang="en-US" b="1">
                <a:solidFill>
                  <a:srgbClr val="0011CF"/>
                </a:solidFill>
                <a:latin typeface="Courier New" charset="0"/>
              </a:rPr>
              <a:t>;</a:t>
            </a:r>
            <a:endParaRPr lang="en-US" sz="3200" b="1">
              <a:solidFill>
                <a:srgbClr val="0011CF"/>
              </a:solidFill>
              <a:latin typeface="Arial" charset="0"/>
            </a:endParaRPr>
          </a:p>
        </p:txBody>
      </p:sp>
      <p:sp>
        <p:nvSpPr>
          <p:cNvPr id="373765" name="Text Box 5"/>
          <p:cNvSpPr txBox="1">
            <a:spLocks noChangeArrowheads="1"/>
          </p:cNvSpPr>
          <p:nvPr/>
        </p:nvSpPr>
        <p:spPr bwMode="auto">
          <a:xfrm>
            <a:off x="6450013" y="6149975"/>
            <a:ext cx="20050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rgbClr val="FF0000"/>
                </a:solidFill>
              </a:rPr>
              <a:t>*almost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8157A-6DA9-344F-8BCF-6A9526E46967}" type="datetime1">
              <a:rPr lang="en-US"/>
              <a:pPr/>
              <a:t>4/22/12</a:t>
            </a:fld>
            <a:endParaRPr lang="en-US"/>
          </a:p>
        </p:txBody>
      </p:sp>
      <p:sp>
        <p:nvSpPr>
          <p:cNvPr id="6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6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B523C-8B64-3545-8237-FB23C9A56A5E}" type="slidenum">
              <a:rPr lang="en-US"/>
              <a:pPr/>
              <a:t>33</a:t>
            </a:fld>
            <a:endParaRPr lang="en-US"/>
          </a:p>
        </p:txBody>
      </p:sp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Idea: An </a:t>
            </a:r>
            <a:r>
              <a:rPr lang="en-US" i="1">
                <a:solidFill>
                  <a:srgbClr val="FF0000"/>
                </a:solidFill>
              </a:rPr>
              <a:t>Algebra of Tables</a:t>
            </a:r>
            <a:endParaRPr lang="en-US"/>
          </a:p>
        </p:txBody>
      </p:sp>
      <p:sp>
        <p:nvSpPr>
          <p:cNvPr id="374787" name="Rectangle 3"/>
          <p:cNvSpPr>
            <a:spLocks noChangeArrowheads="1"/>
          </p:cNvSpPr>
          <p:nvPr/>
        </p:nvSpPr>
        <p:spPr bwMode="auto">
          <a:xfrm>
            <a:off x="1392238" y="1316038"/>
            <a:ext cx="1562100" cy="1238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4788" name="Rectangle 4"/>
          <p:cNvSpPr>
            <a:spLocks noChangeArrowheads="1"/>
          </p:cNvSpPr>
          <p:nvPr/>
        </p:nvSpPr>
        <p:spPr bwMode="auto">
          <a:xfrm>
            <a:off x="1392238" y="1301750"/>
            <a:ext cx="1562100" cy="228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4789" name="Line 5"/>
          <p:cNvSpPr>
            <a:spLocks noChangeShapeType="1"/>
          </p:cNvSpPr>
          <p:nvPr/>
        </p:nvSpPr>
        <p:spPr bwMode="auto">
          <a:xfrm>
            <a:off x="1406525" y="1530350"/>
            <a:ext cx="1533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790" name="Line 6"/>
          <p:cNvSpPr>
            <a:spLocks noChangeShapeType="1"/>
          </p:cNvSpPr>
          <p:nvPr/>
        </p:nvSpPr>
        <p:spPr bwMode="auto">
          <a:xfrm>
            <a:off x="1404938" y="1712913"/>
            <a:ext cx="1533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791" name="Line 7"/>
          <p:cNvSpPr>
            <a:spLocks noChangeShapeType="1"/>
          </p:cNvSpPr>
          <p:nvPr/>
        </p:nvSpPr>
        <p:spPr bwMode="auto">
          <a:xfrm>
            <a:off x="1401763" y="1871663"/>
            <a:ext cx="15351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792" name="Line 8"/>
          <p:cNvSpPr>
            <a:spLocks noChangeShapeType="1"/>
          </p:cNvSpPr>
          <p:nvPr/>
        </p:nvSpPr>
        <p:spPr bwMode="auto">
          <a:xfrm>
            <a:off x="1400175" y="2052638"/>
            <a:ext cx="15351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793" name="Line 9"/>
          <p:cNvSpPr>
            <a:spLocks noChangeShapeType="1"/>
          </p:cNvSpPr>
          <p:nvPr/>
        </p:nvSpPr>
        <p:spPr bwMode="auto">
          <a:xfrm>
            <a:off x="1817688" y="1317625"/>
            <a:ext cx="0" cy="122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794" name="Line 10"/>
          <p:cNvSpPr>
            <a:spLocks noChangeShapeType="1"/>
          </p:cNvSpPr>
          <p:nvPr/>
        </p:nvSpPr>
        <p:spPr bwMode="auto">
          <a:xfrm>
            <a:off x="2193925" y="1316038"/>
            <a:ext cx="0" cy="122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795" name="Line 11"/>
          <p:cNvSpPr>
            <a:spLocks noChangeShapeType="1"/>
          </p:cNvSpPr>
          <p:nvPr/>
        </p:nvSpPr>
        <p:spPr bwMode="auto">
          <a:xfrm>
            <a:off x="2449513" y="1311275"/>
            <a:ext cx="0" cy="122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796" name="Line 12"/>
          <p:cNvSpPr>
            <a:spLocks noChangeShapeType="1"/>
          </p:cNvSpPr>
          <p:nvPr/>
        </p:nvSpPr>
        <p:spPr bwMode="auto">
          <a:xfrm>
            <a:off x="1398588" y="2219325"/>
            <a:ext cx="15351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797" name="Line 13"/>
          <p:cNvSpPr>
            <a:spLocks noChangeShapeType="1"/>
          </p:cNvSpPr>
          <p:nvPr/>
        </p:nvSpPr>
        <p:spPr bwMode="auto">
          <a:xfrm>
            <a:off x="1397000" y="2371725"/>
            <a:ext cx="15351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798" name="Line 14"/>
          <p:cNvSpPr>
            <a:spLocks noChangeShapeType="1"/>
          </p:cNvSpPr>
          <p:nvPr/>
        </p:nvSpPr>
        <p:spPr bwMode="auto">
          <a:xfrm>
            <a:off x="2671763" y="1309688"/>
            <a:ext cx="0" cy="122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799" name="AutoShape 15"/>
          <p:cNvSpPr>
            <a:spLocks noChangeArrowheads="1"/>
          </p:cNvSpPr>
          <p:nvPr/>
        </p:nvSpPr>
        <p:spPr bwMode="auto">
          <a:xfrm>
            <a:off x="1263650" y="1839913"/>
            <a:ext cx="1854200" cy="434975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4800" name="Text Box 16"/>
          <p:cNvSpPr txBox="1">
            <a:spLocks noChangeArrowheads="1"/>
          </p:cNvSpPr>
          <p:nvPr/>
        </p:nvSpPr>
        <p:spPr bwMode="auto">
          <a:xfrm>
            <a:off x="5778500" y="1704975"/>
            <a:ext cx="28241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>
                <a:sym typeface="Symbol" charset="0"/>
              </a:rPr>
              <a:t>select</a:t>
            </a:r>
            <a:endParaRPr lang="en-US" sz="3600"/>
          </a:p>
        </p:txBody>
      </p:sp>
      <p:sp>
        <p:nvSpPr>
          <p:cNvPr id="374801" name="Rectangle 17"/>
          <p:cNvSpPr>
            <a:spLocks noChangeArrowheads="1"/>
          </p:cNvSpPr>
          <p:nvPr/>
        </p:nvSpPr>
        <p:spPr bwMode="auto">
          <a:xfrm>
            <a:off x="1395413" y="2762250"/>
            <a:ext cx="1562100" cy="1238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4802" name="Rectangle 18"/>
          <p:cNvSpPr>
            <a:spLocks noChangeArrowheads="1"/>
          </p:cNvSpPr>
          <p:nvPr/>
        </p:nvSpPr>
        <p:spPr bwMode="auto">
          <a:xfrm>
            <a:off x="1395413" y="2747963"/>
            <a:ext cx="1562100" cy="228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4803" name="Line 19"/>
          <p:cNvSpPr>
            <a:spLocks noChangeShapeType="1"/>
          </p:cNvSpPr>
          <p:nvPr/>
        </p:nvSpPr>
        <p:spPr bwMode="auto">
          <a:xfrm>
            <a:off x="1409700" y="2976563"/>
            <a:ext cx="1533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04" name="Line 20"/>
          <p:cNvSpPr>
            <a:spLocks noChangeShapeType="1"/>
          </p:cNvSpPr>
          <p:nvPr/>
        </p:nvSpPr>
        <p:spPr bwMode="auto">
          <a:xfrm>
            <a:off x="1408113" y="3159125"/>
            <a:ext cx="1533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05" name="Line 21"/>
          <p:cNvSpPr>
            <a:spLocks noChangeShapeType="1"/>
          </p:cNvSpPr>
          <p:nvPr/>
        </p:nvSpPr>
        <p:spPr bwMode="auto">
          <a:xfrm>
            <a:off x="1404938" y="3317875"/>
            <a:ext cx="15351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06" name="Line 22"/>
          <p:cNvSpPr>
            <a:spLocks noChangeShapeType="1"/>
          </p:cNvSpPr>
          <p:nvPr/>
        </p:nvSpPr>
        <p:spPr bwMode="auto">
          <a:xfrm>
            <a:off x="1403350" y="3498850"/>
            <a:ext cx="15351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07" name="Line 23"/>
          <p:cNvSpPr>
            <a:spLocks noChangeShapeType="1"/>
          </p:cNvSpPr>
          <p:nvPr/>
        </p:nvSpPr>
        <p:spPr bwMode="auto">
          <a:xfrm>
            <a:off x="1820863" y="2763838"/>
            <a:ext cx="0" cy="122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08" name="Line 24"/>
          <p:cNvSpPr>
            <a:spLocks noChangeShapeType="1"/>
          </p:cNvSpPr>
          <p:nvPr/>
        </p:nvSpPr>
        <p:spPr bwMode="auto">
          <a:xfrm>
            <a:off x="2197100" y="2762250"/>
            <a:ext cx="0" cy="122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09" name="Line 25"/>
          <p:cNvSpPr>
            <a:spLocks noChangeShapeType="1"/>
          </p:cNvSpPr>
          <p:nvPr/>
        </p:nvSpPr>
        <p:spPr bwMode="auto">
          <a:xfrm>
            <a:off x="2452688" y="2757488"/>
            <a:ext cx="0" cy="122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10" name="Line 26"/>
          <p:cNvSpPr>
            <a:spLocks noChangeShapeType="1"/>
          </p:cNvSpPr>
          <p:nvPr/>
        </p:nvSpPr>
        <p:spPr bwMode="auto">
          <a:xfrm>
            <a:off x="1401763" y="3665538"/>
            <a:ext cx="15351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11" name="Line 27"/>
          <p:cNvSpPr>
            <a:spLocks noChangeShapeType="1"/>
          </p:cNvSpPr>
          <p:nvPr/>
        </p:nvSpPr>
        <p:spPr bwMode="auto">
          <a:xfrm>
            <a:off x="1400175" y="3817938"/>
            <a:ext cx="15351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12" name="Line 28"/>
          <p:cNvSpPr>
            <a:spLocks noChangeShapeType="1"/>
          </p:cNvSpPr>
          <p:nvPr/>
        </p:nvSpPr>
        <p:spPr bwMode="auto">
          <a:xfrm>
            <a:off x="2674938" y="2755900"/>
            <a:ext cx="0" cy="122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13" name="AutoShape 29"/>
          <p:cNvSpPr>
            <a:spLocks noChangeArrowheads="1"/>
          </p:cNvSpPr>
          <p:nvPr/>
        </p:nvSpPr>
        <p:spPr bwMode="auto">
          <a:xfrm>
            <a:off x="2386013" y="2701925"/>
            <a:ext cx="635000" cy="1370013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4814" name="Text Box 30"/>
          <p:cNvSpPr txBox="1">
            <a:spLocks noChangeArrowheads="1"/>
          </p:cNvSpPr>
          <p:nvPr/>
        </p:nvSpPr>
        <p:spPr bwMode="auto">
          <a:xfrm>
            <a:off x="5797550" y="3084513"/>
            <a:ext cx="28241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>
                <a:sym typeface="Symbol" charset="0"/>
              </a:rPr>
              <a:t>project</a:t>
            </a:r>
            <a:endParaRPr lang="en-US" sz="3600"/>
          </a:p>
        </p:txBody>
      </p:sp>
      <p:sp>
        <p:nvSpPr>
          <p:cNvPr id="374815" name="Rectangle 31"/>
          <p:cNvSpPr>
            <a:spLocks noChangeArrowheads="1"/>
          </p:cNvSpPr>
          <p:nvPr/>
        </p:nvSpPr>
        <p:spPr bwMode="auto">
          <a:xfrm>
            <a:off x="1374775" y="4225925"/>
            <a:ext cx="1562100" cy="1238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4816" name="Rectangle 32"/>
          <p:cNvSpPr>
            <a:spLocks noChangeArrowheads="1"/>
          </p:cNvSpPr>
          <p:nvPr/>
        </p:nvSpPr>
        <p:spPr bwMode="auto">
          <a:xfrm>
            <a:off x="1374775" y="4211638"/>
            <a:ext cx="1562100" cy="228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4817" name="Line 33"/>
          <p:cNvSpPr>
            <a:spLocks noChangeShapeType="1"/>
          </p:cNvSpPr>
          <p:nvPr/>
        </p:nvSpPr>
        <p:spPr bwMode="auto">
          <a:xfrm>
            <a:off x="1389063" y="4440238"/>
            <a:ext cx="1533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18" name="Line 34"/>
          <p:cNvSpPr>
            <a:spLocks noChangeShapeType="1"/>
          </p:cNvSpPr>
          <p:nvPr/>
        </p:nvSpPr>
        <p:spPr bwMode="auto">
          <a:xfrm>
            <a:off x="1387475" y="4622800"/>
            <a:ext cx="1533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19" name="Line 35"/>
          <p:cNvSpPr>
            <a:spLocks noChangeShapeType="1"/>
          </p:cNvSpPr>
          <p:nvPr/>
        </p:nvSpPr>
        <p:spPr bwMode="auto">
          <a:xfrm>
            <a:off x="1384300" y="4781550"/>
            <a:ext cx="15351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20" name="Line 36"/>
          <p:cNvSpPr>
            <a:spLocks noChangeShapeType="1"/>
          </p:cNvSpPr>
          <p:nvPr/>
        </p:nvSpPr>
        <p:spPr bwMode="auto">
          <a:xfrm>
            <a:off x="1382713" y="4962525"/>
            <a:ext cx="15351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21" name="Line 37"/>
          <p:cNvSpPr>
            <a:spLocks noChangeShapeType="1"/>
          </p:cNvSpPr>
          <p:nvPr/>
        </p:nvSpPr>
        <p:spPr bwMode="auto">
          <a:xfrm>
            <a:off x="1800225" y="4227513"/>
            <a:ext cx="0" cy="122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22" name="Line 38"/>
          <p:cNvSpPr>
            <a:spLocks noChangeShapeType="1"/>
          </p:cNvSpPr>
          <p:nvPr/>
        </p:nvSpPr>
        <p:spPr bwMode="auto">
          <a:xfrm>
            <a:off x="2176463" y="4225925"/>
            <a:ext cx="0" cy="122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23" name="Line 39"/>
          <p:cNvSpPr>
            <a:spLocks noChangeShapeType="1"/>
          </p:cNvSpPr>
          <p:nvPr/>
        </p:nvSpPr>
        <p:spPr bwMode="auto">
          <a:xfrm>
            <a:off x="2432050" y="4221163"/>
            <a:ext cx="0" cy="122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24" name="Line 40"/>
          <p:cNvSpPr>
            <a:spLocks noChangeShapeType="1"/>
          </p:cNvSpPr>
          <p:nvPr/>
        </p:nvSpPr>
        <p:spPr bwMode="auto">
          <a:xfrm>
            <a:off x="1381125" y="5129213"/>
            <a:ext cx="15351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25" name="Line 41"/>
          <p:cNvSpPr>
            <a:spLocks noChangeShapeType="1"/>
          </p:cNvSpPr>
          <p:nvPr/>
        </p:nvSpPr>
        <p:spPr bwMode="auto">
          <a:xfrm>
            <a:off x="1379538" y="5281613"/>
            <a:ext cx="15351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26" name="Line 42"/>
          <p:cNvSpPr>
            <a:spLocks noChangeShapeType="1"/>
          </p:cNvSpPr>
          <p:nvPr/>
        </p:nvSpPr>
        <p:spPr bwMode="auto">
          <a:xfrm>
            <a:off x="2654300" y="4219575"/>
            <a:ext cx="0" cy="122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27" name="Text Box 43"/>
          <p:cNvSpPr txBox="1">
            <a:spLocks noChangeArrowheads="1"/>
          </p:cNvSpPr>
          <p:nvPr/>
        </p:nvSpPr>
        <p:spPr bwMode="auto">
          <a:xfrm>
            <a:off x="3884613" y="4530725"/>
            <a:ext cx="28241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>
                <a:sym typeface="Symbol" charset="0"/>
              </a:rPr>
              <a:t>join</a:t>
            </a:r>
            <a:endParaRPr lang="en-US" sz="3600"/>
          </a:p>
        </p:txBody>
      </p:sp>
      <p:sp>
        <p:nvSpPr>
          <p:cNvPr id="374828" name="Rectangle 44"/>
          <p:cNvSpPr>
            <a:spLocks noChangeArrowheads="1"/>
          </p:cNvSpPr>
          <p:nvPr/>
        </p:nvSpPr>
        <p:spPr bwMode="auto">
          <a:xfrm>
            <a:off x="3505200" y="4225925"/>
            <a:ext cx="1562100" cy="1238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4829" name="Rectangle 45"/>
          <p:cNvSpPr>
            <a:spLocks noChangeArrowheads="1"/>
          </p:cNvSpPr>
          <p:nvPr/>
        </p:nvSpPr>
        <p:spPr bwMode="auto">
          <a:xfrm>
            <a:off x="3505200" y="4211638"/>
            <a:ext cx="1562100" cy="228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4830" name="Line 46"/>
          <p:cNvSpPr>
            <a:spLocks noChangeShapeType="1"/>
          </p:cNvSpPr>
          <p:nvPr/>
        </p:nvSpPr>
        <p:spPr bwMode="auto">
          <a:xfrm>
            <a:off x="3519488" y="4440238"/>
            <a:ext cx="1533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31" name="Line 47"/>
          <p:cNvSpPr>
            <a:spLocks noChangeShapeType="1"/>
          </p:cNvSpPr>
          <p:nvPr/>
        </p:nvSpPr>
        <p:spPr bwMode="auto">
          <a:xfrm>
            <a:off x="3517900" y="4622800"/>
            <a:ext cx="1533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32" name="Line 48"/>
          <p:cNvSpPr>
            <a:spLocks noChangeShapeType="1"/>
          </p:cNvSpPr>
          <p:nvPr/>
        </p:nvSpPr>
        <p:spPr bwMode="auto">
          <a:xfrm>
            <a:off x="3514725" y="4781550"/>
            <a:ext cx="15351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33" name="Line 49"/>
          <p:cNvSpPr>
            <a:spLocks noChangeShapeType="1"/>
          </p:cNvSpPr>
          <p:nvPr/>
        </p:nvSpPr>
        <p:spPr bwMode="auto">
          <a:xfrm>
            <a:off x="3513138" y="4962525"/>
            <a:ext cx="15351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34" name="Line 50"/>
          <p:cNvSpPr>
            <a:spLocks noChangeShapeType="1"/>
          </p:cNvSpPr>
          <p:nvPr/>
        </p:nvSpPr>
        <p:spPr bwMode="auto">
          <a:xfrm>
            <a:off x="3930650" y="4227513"/>
            <a:ext cx="0" cy="122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35" name="Line 51"/>
          <p:cNvSpPr>
            <a:spLocks noChangeShapeType="1"/>
          </p:cNvSpPr>
          <p:nvPr/>
        </p:nvSpPr>
        <p:spPr bwMode="auto">
          <a:xfrm>
            <a:off x="4306888" y="4225925"/>
            <a:ext cx="0" cy="122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36" name="Line 52"/>
          <p:cNvSpPr>
            <a:spLocks noChangeShapeType="1"/>
          </p:cNvSpPr>
          <p:nvPr/>
        </p:nvSpPr>
        <p:spPr bwMode="auto">
          <a:xfrm>
            <a:off x="4562475" y="4221163"/>
            <a:ext cx="0" cy="122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37" name="Line 53"/>
          <p:cNvSpPr>
            <a:spLocks noChangeShapeType="1"/>
          </p:cNvSpPr>
          <p:nvPr/>
        </p:nvSpPr>
        <p:spPr bwMode="auto">
          <a:xfrm>
            <a:off x="3511550" y="5129213"/>
            <a:ext cx="15351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38" name="Line 54"/>
          <p:cNvSpPr>
            <a:spLocks noChangeShapeType="1"/>
          </p:cNvSpPr>
          <p:nvPr/>
        </p:nvSpPr>
        <p:spPr bwMode="auto">
          <a:xfrm>
            <a:off x="3509963" y="5281613"/>
            <a:ext cx="15351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39" name="Line 55"/>
          <p:cNvSpPr>
            <a:spLocks noChangeShapeType="1"/>
          </p:cNvSpPr>
          <p:nvPr/>
        </p:nvSpPr>
        <p:spPr bwMode="auto">
          <a:xfrm>
            <a:off x="4784725" y="4219575"/>
            <a:ext cx="0" cy="122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40" name="AutoShape 56"/>
          <p:cNvSpPr>
            <a:spLocks noChangeArrowheads="1"/>
          </p:cNvSpPr>
          <p:nvPr/>
        </p:nvSpPr>
        <p:spPr bwMode="auto">
          <a:xfrm>
            <a:off x="3430588" y="4733925"/>
            <a:ext cx="1738312" cy="300038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4841" name="Text Box 57"/>
          <p:cNvSpPr txBox="1">
            <a:spLocks noChangeArrowheads="1"/>
          </p:cNvSpPr>
          <p:nvPr/>
        </p:nvSpPr>
        <p:spPr bwMode="auto">
          <a:xfrm>
            <a:off x="5840413" y="4565650"/>
            <a:ext cx="28241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>
                <a:sym typeface="Symbol" charset="0"/>
              </a:rPr>
              <a:t>join</a:t>
            </a:r>
            <a:endParaRPr lang="en-US" sz="3600"/>
          </a:p>
        </p:txBody>
      </p:sp>
      <p:sp>
        <p:nvSpPr>
          <p:cNvPr id="374842" name="AutoShape 58"/>
          <p:cNvSpPr>
            <a:spLocks noChangeArrowheads="1"/>
          </p:cNvSpPr>
          <p:nvPr/>
        </p:nvSpPr>
        <p:spPr bwMode="auto">
          <a:xfrm>
            <a:off x="1308100" y="4721225"/>
            <a:ext cx="1738313" cy="300038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4843" name="AutoShape 59"/>
          <p:cNvSpPr>
            <a:spLocks noChangeArrowheads="1"/>
          </p:cNvSpPr>
          <p:nvPr/>
        </p:nvSpPr>
        <p:spPr bwMode="auto">
          <a:xfrm>
            <a:off x="3424238" y="5240338"/>
            <a:ext cx="1738312" cy="300037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74844" name="AutoShape 60"/>
          <p:cNvCxnSpPr>
            <a:cxnSpLocks noChangeShapeType="1"/>
            <a:stCxn id="374842" idx="3"/>
            <a:endCxn id="374840" idx="1"/>
          </p:cNvCxnSpPr>
          <p:nvPr/>
        </p:nvCxnSpPr>
        <p:spPr bwMode="auto">
          <a:xfrm>
            <a:off x="3065463" y="4872038"/>
            <a:ext cx="346075" cy="1270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4845" name="AutoShape 61"/>
          <p:cNvCxnSpPr>
            <a:cxnSpLocks noChangeShapeType="1"/>
            <a:stCxn id="374842" idx="3"/>
            <a:endCxn id="374843" idx="1"/>
          </p:cNvCxnSpPr>
          <p:nvPr/>
        </p:nvCxnSpPr>
        <p:spPr bwMode="auto">
          <a:xfrm>
            <a:off x="3065463" y="4872038"/>
            <a:ext cx="339725" cy="519112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74846" name="Text Box 62"/>
          <p:cNvSpPr txBox="1">
            <a:spLocks noChangeArrowheads="1"/>
          </p:cNvSpPr>
          <p:nvPr/>
        </p:nvSpPr>
        <p:spPr bwMode="auto">
          <a:xfrm>
            <a:off x="1020763" y="5748338"/>
            <a:ext cx="7820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/>
              <a:t>Other operators: aggregate, union, difference, cross product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DE6CF-6B30-394F-B1B1-228E3C55F385}" type="datetime1">
              <a:rPr lang="en-US"/>
              <a:pPr/>
              <a:t>4/22/12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64652-D8BA-C44D-B0B7-66EBC6F3AB83}" type="slidenum">
              <a:rPr lang="en-US"/>
              <a:pPr/>
              <a:t>34</a:t>
            </a:fld>
            <a:endParaRPr lang="en-US"/>
          </a:p>
        </p:txBody>
      </p:sp>
      <p:sp>
        <p:nvSpPr>
          <p:cNvPr id="376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Idea: Algebraic Optimization</a:t>
            </a:r>
          </a:p>
        </p:txBody>
      </p:sp>
      <p:sp>
        <p:nvSpPr>
          <p:cNvPr id="376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9650" y="1330325"/>
            <a:ext cx="7740650" cy="4762500"/>
          </a:xfrm>
        </p:spPr>
        <p:txBody>
          <a:bodyPr/>
          <a:lstStyle/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/>
              <a:t>N = ((z*2)+((z*3)+0))/1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endParaRPr lang="en-US" sz="2400"/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2400"/>
              <a:t>Algebraic Laws: </a:t>
            </a:r>
            <a:endParaRPr lang="en-US" sz="240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2400">
                <a:solidFill>
                  <a:srgbClr val="FF0000"/>
                </a:solidFill>
              </a:rPr>
              <a:t>1</a:t>
            </a:r>
            <a:r>
              <a:rPr lang="en-US" sz="2400"/>
              <a:t>. (+) identity:     	x+0 = x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2400">
                <a:solidFill>
                  <a:srgbClr val="FF0000"/>
                </a:solidFill>
              </a:rPr>
              <a:t>2</a:t>
            </a:r>
            <a:r>
              <a:rPr lang="en-US" sz="2400"/>
              <a:t>. (/)  identity:      	x/1 = x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2400">
                <a:solidFill>
                  <a:srgbClr val="FF0000"/>
                </a:solidFill>
              </a:rPr>
              <a:t>3</a:t>
            </a:r>
            <a:r>
              <a:rPr lang="en-US" sz="2400"/>
              <a:t>. (*) distributes: 	(n*x+n*y) = n*(x+y)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2400">
                <a:solidFill>
                  <a:srgbClr val="FF0000"/>
                </a:solidFill>
              </a:rPr>
              <a:t>4</a:t>
            </a:r>
            <a:r>
              <a:rPr lang="en-US" sz="2400"/>
              <a:t>. (*) commutes: 	x*y = y*x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endParaRPr lang="en-US" sz="2400"/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2400"/>
              <a:t>Apply rules </a:t>
            </a:r>
            <a:r>
              <a:rPr lang="en-US" sz="2400">
                <a:solidFill>
                  <a:srgbClr val="FF0000"/>
                </a:solidFill>
              </a:rPr>
              <a:t>1, 3, 4, 2</a:t>
            </a:r>
            <a:r>
              <a:rPr lang="en-US" sz="2400"/>
              <a:t>: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2400"/>
              <a:t>N = (2+3)*z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endParaRPr lang="en-US" sz="2400"/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2400"/>
              <a:t>two operations instead of five, no division operator</a:t>
            </a:r>
            <a:endParaRPr lang="en-US"/>
          </a:p>
        </p:txBody>
      </p:sp>
      <p:sp>
        <p:nvSpPr>
          <p:cNvPr id="376836" name="Text Box 4"/>
          <p:cNvSpPr txBox="1">
            <a:spLocks noChangeArrowheads="1"/>
          </p:cNvSpPr>
          <p:nvPr/>
        </p:nvSpPr>
        <p:spPr bwMode="auto">
          <a:xfrm>
            <a:off x="1296988" y="5862638"/>
            <a:ext cx="7686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>
                <a:solidFill>
                  <a:srgbClr val="0011CF"/>
                </a:solidFill>
              </a:rPr>
              <a:t>Same idea works with the Relational Algebra!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D3486-2E9A-674D-B6E9-76B0B9E964CD}" type="datetime1">
              <a:rPr lang="en-US"/>
              <a:pPr/>
              <a:t>4/22/12</a:t>
            </a:fld>
            <a:endParaRPr lang="en-US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DDAFC-12B9-0349-AA33-4B040C239B44}" type="slidenum">
              <a:rPr lang="en-US"/>
              <a:pPr/>
              <a:t>35</a:t>
            </a:fld>
            <a:endParaRPr lang="en-US"/>
          </a:p>
        </p:txBody>
      </p:sp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Idea: Declarative Languages</a:t>
            </a:r>
          </a:p>
        </p:txBody>
      </p:sp>
      <p:sp>
        <p:nvSpPr>
          <p:cNvPr id="377859" name="Text Box 3"/>
          <p:cNvSpPr txBox="1">
            <a:spLocks noChangeArrowheads="1"/>
          </p:cNvSpPr>
          <p:nvPr/>
        </p:nvSpPr>
        <p:spPr bwMode="auto">
          <a:xfrm>
            <a:off x="452438" y="3171825"/>
            <a:ext cx="3878262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latin typeface="Courier New" charset="0"/>
              </a:rPr>
              <a:t>SELECT * </a:t>
            </a:r>
          </a:p>
          <a:p>
            <a:r>
              <a:rPr lang="en-US" sz="1800">
                <a:latin typeface="Courier New" charset="0"/>
              </a:rPr>
              <a:t>  FROM Order o, Item i</a:t>
            </a:r>
          </a:p>
          <a:p>
            <a:r>
              <a:rPr lang="en-US" sz="1800">
                <a:latin typeface="Courier New" charset="0"/>
              </a:rPr>
              <a:t> WHERE o.item = i.item</a:t>
            </a:r>
          </a:p>
          <a:p>
            <a:r>
              <a:rPr lang="en-US" sz="1800">
                <a:latin typeface="Courier New" charset="0"/>
              </a:rPr>
              <a:t>   AND o.date = today()</a:t>
            </a:r>
          </a:p>
        </p:txBody>
      </p:sp>
      <p:sp>
        <p:nvSpPr>
          <p:cNvPr id="377860" name="Oval 4"/>
          <p:cNvSpPr>
            <a:spLocks noChangeArrowheads="1"/>
          </p:cNvSpPr>
          <p:nvPr/>
        </p:nvSpPr>
        <p:spPr bwMode="auto">
          <a:xfrm>
            <a:off x="5780088" y="3286125"/>
            <a:ext cx="876300" cy="32385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join</a:t>
            </a:r>
          </a:p>
        </p:txBody>
      </p:sp>
      <p:sp>
        <p:nvSpPr>
          <p:cNvPr id="377861" name="Oval 5"/>
          <p:cNvSpPr>
            <a:spLocks noChangeArrowheads="1"/>
          </p:cNvSpPr>
          <p:nvPr/>
        </p:nvSpPr>
        <p:spPr bwMode="auto">
          <a:xfrm>
            <a:off x="6780213" y="3890963"/>
            <a:ext cx="876300" cy="32385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select</a:t>
            </a:r>
          </a:p>
        </p:txBody>
      </p:sp>
      <p:sp>
        <p:nvSpPr>
          <p:cNvPr id="377862" name="Oval 6"/>
          <p:cNvSpPr>
            <a:spLocks noChangeArrowheads="1"/>
          </p:cNvSpPr>
          <p:nvPr/>
        </p:nvSpPr>
        <p:spPr bwMode="auto">
          <a:xfrm>
            <a:off x="4897438" y="4608513"/>
            <a:ext cx="876300" cy="32385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scan</a:t>
            </a:r>
          </a:p>
        </p:txBody>
      </p:sp>
      <p:sp>
        <p:nvSpPr>
          <p:cNvPr id="377863" name="Oval 7"/>
          <p:cNvSpPr>
            <a:spLocks noChangeArrowheads="1"/>
          </p:cNvSpPr>
          <p:nvPr/>
        </p:nvSpPr>
        <p:spPr bwMode="auto">
          <a:xfrm>
            <a:off x="6789738" y="4619625"/>
            <a:ext cx="876300" cy="32385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scan</a:t>
            </a:r>
          </a:p>
        </p:txBody>
      </p:sp>
      <p:sp>
        <p:nvSpPr>
          <p:cNvPr id="377864" name="Rectangle 8"/>
          <p:cNvSpPr>
            <a:spLocks noChangeArrowheads="1"/>
          </p:cNvSpPr>
          <p:nvPr/>
        </p:nvSpPr>
        <p:spPr bwMode="auto">
          <a:xfrm>
            <a:off x="7646988" y="4021138"/>
            <a:ext cx="14684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/>
              <a:t>date = today()</a:t>
            </a:r>
          </a:p>
        </p:txBody>
      </p:sp>
      <p:cxnSp>
        <p:nvCxnSpPr>
          <p:cNvPr id="377865" name="AutoShape 9"/>
          <p:cNvCxnSpPr>
            <a:cxnSpLocks noChangeShapeType="1"/>
            <a:stCxn id="377862" idx="0"/>
            <a:endCxn id="377860" idx="3"/>
          </p:cNvCxnSpPr>
          <p:nvPr/>
        </p:nvCxnSpPr>
        <p:spPr bwMode="auto">
          <a:xfrm flipV="1">
            <a:off x="5335588" y="3562350"/>
            <a:ext cx="573087" cy="10461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7866" name="AutoShape 10"/>
          <p:cNvCxnSpPr>
            <a:cxnSpLocks noChangeShapeType="1"/>
            <a:stCxn id="377861" idx="0"/>
            <a:endCxn id="377860" idx="5"/>
          </p:cNvCxnSpPr>
          <p:nvPr/>
        </p:nvCxnSpPr>
        <p:spPr bwMode="auto">
          <a:xfrm flipH="1" flipV="1">
            <a:off x="6527800" y="3562350"/>
            <a:ext cx="690563" cy="3286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7867" name="AutoShape 11"/>
          <p:cNvCxnSpPr>
            <a:cxnSpLocks noChangeShapeType="1"/>
            <a:stCxn id="377863" idx="0"/>
            <a:endCxn id="377861" idx="4"/>
          </p:cNvCxnSpPr>
          <p:nvPr/>
        </p:nvCxnSpPr>
        <p:spPr bwMode="auto">
          <a:xfrm flipH="1" flipV="1">
            <a:off x="7218363" y="4214813"/>
            <a:ext cx="9525" cy="4048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77868" name="Rectangle 12"/>
          <p:cNvSpPr>
            <a:spLocks noChangeArrowheads="1"/>
          </p:cNvSpPr>
          <p:nvPr/>
        </p:nvSpPr>
        <p:spPr bwMode="auto">
          <a:xfrm>
            <a:off x="6697663" y="3311525"/>
            <a:ext cx="15319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/>
              <a:t>o.item = i.item</a:t>
            </a:r>
          </a:p>
        </p:txBody>
      </p:sp>
      <p:sp>
        <p:nvSpPr>
          <p:cNvPr id="377869" name="Rectangle 13"/>
          <p:cNvSpPr>
            <a:spLocks noChangeArrowheads="1"/>
          </p:cNvSpPr>
          <p:nvPr/>
        </p:nvSpPr>
        <p:spPr bwMode="auto">
          <a:xfrm>
            <a:off x="7621588" y="4768850"/>
            <a:ext cx="889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Order o</a:t>
            </a:r>
          </a:p>
        </p:txBody>
      </p:sp>
      <p:sp>
        <p:nvSpPr>
          <p:cNvPr id="377870" name="Rectangle 14"/>
          <p:cNvSpPr>
            <a:spLocks noChangeArrowheads="1"/>
          </p:cNvSpPr>
          <p:nvPr/>
        </p:nvSpPr>
        <p:spPr bwMode="auto">
          <a:xfrm>
            <a:off x="5740400" y="4767263"/>
            <a:ext cx="7239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Item i</a:t>
            </a:r>
          </a:p>
        </p:txBody>
      </p:sp>
      <p:cxnSp>
        <p:nvCxnSpPr>
          <p:cNvPr id="377871" name="AutoShape 15"/>
          <p:cNvCxnSpPr>
            <a:cxnSpLocks noChangeShapeType="1"/>
            <a:stCxn id="377860" idx="0"/>
          </p:cNvCxnSpPr>
          <p:nvPr/>
        </p:nvCxnSpPr>
        <p:spPr bwMode="auto">
          <a:xfrm flipH="1" flipV="1">
            <a:off x="6215063" y="2816225"/>
            <a:ext cx="3175" cy="469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77872" name="AutoShape 16"/>
          <p:cNvSpPr>
            <a:spLocks noChangeArrowheads="1"/>
          </p:cNvSpPr>
          <p:nvPr/>
        </p:nvSpPr>
        <p:spPr bwMode="auto">
          <a:xfrm>
            <a:off x="4122738" y="3683000"/>
            <a:ext cx="1128712" cy="381000"/>
          </a:xfrm>
          <a:prstGeom prst="rightArrow">
            <a:avLst>
              <a:gd name="adj1" fmla="val 50000"/>
              <a:gd name="adj2" fmla="val 7406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7873" name="Text Box 17"/>
          <p:cNvSpPr txBox="1">
            <a:spLocks noChangeArrowheads="1"/>
          </p:cNvSpPr>
          <p:nvPr/>
        </p:nvSpPr>
        <p:spPr bwMode="auto">
          <a:xfrm>
            <a:off x="804863" y="1876425"/>
            <a:ext cx="76469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/>
              <a:t>Find all orders from today, along with the items ordered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44846-9C01-C544-8B2A-BCDA2D26347E}" type="datetime1">
              <a:rPr lang="en-US"/>
              <a:pPr/>
              <a:t>4/22/12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C94C-7D9C-7043-8AE3-9B85224C528B}" type="slidenum">
              <a:rPr lang="en-US"/>
              <a:pPr/>
              <a:t>36</a:t>
            </a:fld>
            <a:endParaRPr lang="en-US"/>
          </a:p>
        </p:txBody>
      </p:sp>
      <p:sp>
        <p:nvSpPr>
          <p:cNvPr id="378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Shared Nothing Parallel Databases</a:t>
            </a:r>
          </a:p>
        </p:txBody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Teradata</a:t>
            </a:r>
          </a:p>
          <a:p>
            <a:r>
              <a:rPr lang="en-US"/>
              <a:t>Greenplum</a:t>
            </a:r>
          </a:p>
          <a:p>
            <a:r>
              <a:rPr lang="en-US"/>
              <a:t>Netezza</a:t>
            </a:r>
          </a:p>
          <a:p>
            <a:r>
              <a:rPr lang="en-US"/>
              <a:t>Aster Data Systems</a:t>
            </a:r>
          </a:p>
          <a:p>
            <a:r>
              <a:rPr lang="en-US"/>
              <a:t>Datallegro </a:t>
            </a:r>
          </a:p>
          <a:p>
            <a:r>
              <a:rPr lang="en-US"/>
              <a:t>Vertica</a:t>
            </a:r>
          </a:p>
          <a:p>
            <a:r>
              <a:rPr lang="en-US"/>
              <a:t>MonetDB</a:t>
            </a:r>
          </a:p>
        </p:txBody>
      </p:sp>
      <p:sp>
        <p:nvSpPr>
          <p:cNvPr id="378884" name="Line 4"/>
          <p:cNvSpPr>
            <a:spLocks noChangeShapeType="1"/>
          </p:cNvSpPr>
          <p:nvPr/>
        </p:nvSpPr>
        <p:spPr bwMode="auto">
          <a:xfrm>
            <a:off x="747713" y="3979863"/>
            <a:ext cx="2103437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885" name="Text Box 5"/>
          <p:cNvSpPr txBox="1">
            <a:spLocks noChangeArrowheads="1"/>
          </p:cNvSpPr>
          <p:nvPr/>
        </p:nvSpPr>
        <p:spPr bwMode="auto">
          <a:xfrm>
            <a:off x="2989263" y="3744913"/>
            <a:ext cx="35274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FF0000"/>
                </a:solidFill>
              </a:rPr>
              <a:t>Microsoft</a:t>
            </a:r>
          </a:p>
        </p:txBody>
      </p:sp>
      <p:sp>
        <p:nvSpPr>
          <p:cNvPr id="378886" name="Text Box 6"/>
          <p:cNvSpPr txBox="1">
            <a:spLocks noChangeArrowheads="1"/>
          </p:cNvSpPr>
          <p:nvPr/>
        </p:nvSpPr>
        <p:spPr bwMode="auto">
          <a:xfrm>
            <a:off x="2844800" y="4924425"/>
            <a:ext cx="5799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FF0000"/>
                </a:solidFill>
              </a:rPr>
              <a:t>Recently commercialized as </a:t>
            </a:r>
            <a:r>
              <a:rPr lang="ja-JP" altLang="en-US" b="1">
                <a:solidFill>
                  <a:srgbClr val="FF0000"/>
                </a:solidFill>
                <a:latin typeface="Arial"/>
              </a:rPr>
              <a:t>“</a:t>
            </a:r>
            <a:r>
              <a:rPr lang="en-US" b="1">
                <a:solidFill>
                  <a:srgbClr val="FF0000"/>
                </a:solidFill>
              </a:rPr>
              <a:t>Vectorwise</a:t>
            </a:r>
            <a:r>
              <a:rPr lang="ja-JP" altLang="en-US" b="1">
                <a:solidFill>
                  <a:srgbClr val="FF0000"/>
                </a:solidFill>
                <a:latin typeface="Arial"/>
              </a:rPr>
              <a:t>”</a:t>
            </a:r>
            <a:endParaRPr 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38800-1EAF-F441-98F5-01ED1A51D19B}" type="datetime1">
              <a:rPr lang="en-US"/>
              <a:pPr/>
              <a:t>4/22/12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9AD42-06F9-EE46-941C-669784497415}" type="slidenum">
              <a:rPr lang="en-US"/>
              <a:pPr/>
              <a:t>37</a:t>
            </a:fld>
            <a:endParaRPr lang="en-US"/>
          </a:p>
        </p:txBody>
      </p:sp>
      <p:sp>
        <p:nvSpPr>
          <p:cNvPr id="37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System: Teradata</a:t>
            </a:r>
          </a:p>
        </p:txBody>
      </p:sp>
      <p:pic>
        <p:nvPicPr>
          <p:cNvPr id="379907" name="Picture 3" descr="Picture 26.png                                                 000C4E1AMacintosh HD                   C63A6B94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75" y="1352550"/>
            <a:ext cx="7299325" cy="448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9908" name="Text Box 4"/>
          <p:cNvSpPr txBox="1">
            <a:spLocks noChangeArrowheads="1"/>
          </p:cNvSpPr>
          <p:nvPr/>
        </p:nvSpPr>
        <p:spPr bwMode="auto">
          <a:xfrm>
            <a:off x="3952875" y="5884863"/>
            <a:ext cx="368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/>
              <a:t>AMP = unit of parallelism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2F9A6-27E0-7343-A94F-1C7F81CBA97B}" type="datetime1">
              <a:rPr lang="en-US"/>
              <a:pPr/>
              <a:t>4/22/12</a:t>
            </a:fld>
            <a:endParaRPr lang="en-US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B9F60-2401-5546-A83F-69A51EADA662}" type="slidenum">
              <a:rPr lang="en-US"/>
              <a:pPr/>
              <a:t>38</a:t>
            </a:fld>
            <a:endParaRPr lang="en-US"/>
          </a:p>
        </p:txBody>
      </p:sp>
      <p:sp>
        <p:nvSpPr>
          <p:cNvPr id="380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System: Teradata</a:t>
            </a:r>
          </a:p>
        </p:txBody>
      </p:sp>
      <p:sp>
        <p:nvSpPr>
          <p:cNvPr id="380931" name="Text Box 3"/>
          <p:cNvSpPr txBox="1">
            <a:spLocks noChangeArrowheads="1"/>
          </p:cNvSpPr>
          <p:nvPr/>
        </p:nvSpPr>
        <p:spPr bwMode="auto">
          <a:xfrm>
            <a:off x="452438" y="3171825"/>
            <a:ext cx="3878262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latin typeface="Courier New" charset="0"/>
              </a:rPr>
              <a:t>SELECT * </a:t>
            </a:r>
          </a:p>
          <a:p>
            <a:r>
              <a:rPr lang="en-US" sz="1800">
                <a:latin typeface="Courier New" charset="0"/>
              </a:rPr>
              <a:t>  FROM Orders o, Lines i</a:t>
            </a:r>
          </a:p>
          <a:p>
            <a:r>
              <a:rPr lang="en-US" sz="1800">
                <a:latin typeface="Courier New" charset="0"/>
              </a:rPr>
              <a:t> WHERE o.item = i.item</a:t>
            </a:r>
          </a:p>
          <a:p>
            <a:r>
              <a:rPr lang="en-US" sz="1800">
                <a:latin typeface="Courier New" charset="0"/>
              </a:rPr>
              <a:t>   AND o.date = today()</a:t>
            </a:r>
          </a:p>
        </p:txBody>
      </p:sp>
      <p:sp>
        <p:nvSpPr>
          <p:cNvPr id="380932" name="Oval 4"/>
          <p:cNvSpPr>
            <a:spLocks noChangeArrowheads="1"/>
          </p:cNvSpPr>
          <p:nvPr/>
        </p:nvSpPr>
        <p:spPr bwMode="auto">
          <a:xfrm>
            <a:off x="5780088" y="3286125"/>
            <a:ext cx="876300" cy="32385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join</a:t>
            </a:r>
          </a:p>
        </p:txBody>
      </p:sp>
      <p:sp>
        <p:nvSpPr>
          <p:cNvPr id="380933" name="Oval 5"/>
          <p:cNvSpPr>
            <a:spLocks noChangeArrowheads="1"/>
          </p:cNvSpPr>
          <p:nvPr/>
        </p:nvSpPr>
        <p:spPr bwMode="auto">
          <a:xfrm>
            <a:off x="6780213" y="3890963"/>
            <a:ext cx="876300" cy="32385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select</a:t>
            </a:r>
          </a:p>
        </p:txBody>
      </p:sp>
      <p:sp>
        <p:nvSpPr>
          <p:cNvPr id="380934" name="Oval 6"/>
          <p:cNvSpPr>
            <a:spLocks noChangeArrowheads="1"/>
          </p:cNvSpPr>
          <p:nvPr/>
        </p:nvSpPr>
        <p:spPr bwMode="auto">
          <a:xfrm>
            <a:off x="4897438" y="4608513"/>
            <a:ext cx="876300" cy="32385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scan</a:t>
            </a:r>
          </a:p>
        </p:txBody>
      </p:sp>
      <p:sp>
        <p:nvSpPr>
          <p:cNvPr id="380935" name="Oval 7"/>
          <p:cNvSpPr>
            <a:spLocks noChangeArrowheads="1"/>
          </p:cNvSpPr>
          <p:nvPr/>
        </p:nvSpPr>
        <p:spPr bwMode="auto">
          <a:xfrm>
            <a:off x="6789738" y="4619625"/>
            <a:ext cx="876300" cy="32385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scan</a:t>
            </a: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7646988" y="4021138"/>
            <a:ext cx="14684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/>
              <a:t>date = today()</a:t>
            </a:r>
          </a:p>
        </p:txBody>
      </p:sp>
      <p:cxnSp>
        <p:nvCxnSpPr>
          <p:cNvPr id="380937" name="AutoShape 9"/>
          <p:cNvCxnSpPr>
            <a:cxnSpLocks noChangeShapeType="1"/>
            <a:stCxn id="380934" idx="0"/>
            <a:endCxn id="380932" idx="3"/>
          </p:cNvCxnSpPr>
          <p:nvPr/>
        </p:nvCxnSpPr>
        <p:spPr bwMode="auto">
          <a:xfrm flipV="1">
            <a:off x="5335588" y="3562350"/>
            <a:ext cx="573087" cy="10461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0938" name="AutoShape 10"/>
          <p:cNvCxnSpPr>
            <a:cxnSpLocks noChangeShapeType="1"/>
            <a:stCxn id="380933" idx="0"/>
            <a:endCxn id="380932" idx="5"/>
          </p:cNvCxnSpPr>
          <p:nvPr/>
        </p:nvCxnSpPr>
        <p:spPr bwMode="auto">
          <a:xfrm flipH="1" flipV="1">
            <a:off x="6527800" y="3562350"/>
            <a:ext cx="690563" cy="3286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0939" name="AutoShape 11"/>
          <p:cNvCxnSpPr>
            <a:cxnSpLocks noChangeShapeType="1"/>
            <a:stCxn id="380935" idx="0"/>
            <a:endCxn id="380933" idx="4"/>
          </p:cNvCxnSpPr>
          <p:nvPr/>
        </p:nvCxnSpPr>
        <p:spPr bwMode="auto">
          <a:xfrm flipH="1" flipV="1">
            <a:off x="7218363" y="4214813"/>
            <a:ext cx="9525" cy="4048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0940" name="Rectangle 12"/>
          <p:cNvSpPr>
            <a:spLocks noChangeArrowheads="1"/>
          </p:cNvSpPr>
          <p:nvPr/>
        </p:nvSpPr>
        <p:spPr bwMode="auto">
          <a:xfrm>
            <a:off x="6697663" y="3311525"/>
            <a:ext cx="15319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/>
              <a:t>o.item = i.item</a:t>
            </a:r>
          </a:p>
        </p:txBody>
      </p:sp>
      <p:sp>
        <p:nvSpPr>
          <p:cNvPr id="380941" name="Rectangle 13"/>
          <p:cNvSpPr>
            <a:spLocks noChangeArrowheads="1"/>
          </p:cNvSpPr>
          <p:nvPr/>
        </p:nvSpPr>
        <p:spPr bwMode="auto">
          <a:xfrm>
            <a:off x="7621588" y="4768850"/>
            <a:ext cx="889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Order o</a:t>
            </a:r>
          </a:p>
        </p:txBody>
      </p:sp>
      <p:sp>
        <p:nvSpPr>
          <p:cNvPr id="380942" name="Rectangle 14"/>
          <p:cNvSpPr>
            <a:spLocks noChangeArrowheads="1"/>
          </p:cNvSpPr>
          <p:nvPr/>
        </p:nvSpPr>
        <p:spPr bwMode="auto">
          <a:xfrm>
            <a:off x="5740400" y="4767263"/>
            <a:ext cx="7239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Item i</a:t>
            </a:r>
          </a:p>
        </p:txBody>
      </p:sp>
      <p:cxnSp>
        <p:nvCxnSpPr>
          <p:cNvPr id="380943" name="AutoShape 15"/>
          <p:cNvCxnSpPr>
            <a:cxnSpLocks noChangeShapeType="1"/>
            <a:stCxn id="380932" idx="0"/>
          </p:cNvCxnSpPr>
          <p:nvPr/>
        </p:nvCxnSpPr>
        <p:spPr bwMode="auto">
          <a:xfrm flipH="1" flipV="1">
            <a:off x="6215063" y="2816225"/>
            <a:ext cx="3175" cy="469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0944" name="AutoShape 16"/>
          <p:cNvSpPr>
            <a:spLocks noChangeArrowheads="1"/>
          </p:cNvSpPr>
          <p:nvPr/>
        </p:nvSpPr>
        <p:spPr bwMode="auto">
          <a:xfrm>
            <a:off x="4122738" y="3683000"/>
            <a:ext cx="1128712" cy="381000"/>
          </a:xfrm>
          <a:prstGeom prst="rightArrow">
            <a:avLst>
              <a:gd name="adj1" fmla="val 50000"/>
              <a:gd name="adj2" fmla="val 7406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0945" name="Text Box 17"/>
          <p:cNvSpPr txBox="1">
            <a:spLocks noChangeArrowheads="1"/>
          </p:cNvSpPr>
          <p:nvPr/>
        </p:nvSpPr>
        <p:spPr bwMode="auto">
          <a:xfrm>
            <a:off x="804863" y="1876425"/>
            <a:ext cx="76469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/>
              <a:t>Find all orders from today, along with the items ordered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5326C-4D48-F24E-8922-D27B05652AD7}" type="datetime1">
              <a:rPr lang="en-US"/>
              <a:pPr/>
              <a:t>4/22/12</a:t>
            </a:fld>
            <a:endParaRPr lang="en-US"/>
          </a:p>
        </p:txBody>
      </p:sp>
      <p:sp>
        <p:nvSpPr>
          <p:cNvPr id="4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4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15DB2-5F66-6345-BD73-630285DA6B6A}" type="slidenum">
              <a:rPr lang="en-US"/>
              <a:pPr/>
              <a:t>39</a:t>
            </a:fld>
            <a:endParaRPr lang="en-US"/>
          </a:p>
        </p:txBody>
      </p:sp>
      <p:sp>
        <p:nvSpPr>
          <p:cNvPr id="381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System: Teradata</a:t>
            </a:r>
          </a:p>
        </p:txBody>
      </p:sp>
      <p:sp>
        <p:nvSpPr>
          <p:cNvPr id="381955" name="Rectangle 3"/>
          <p:cNvSpPr>
            <a:spLocks noChangeArrowheads="1"/>
          </p:cNvSpPr>
          <p:nvPr/>
        </p:nvSpPr>
        <p:spPr bwMode="auto">
          <a:xfrm>
            <a:off x="889000" y="5030788"/>
            <a:ext cx="1057275" cy="7762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AMP 1</a:t>
            </a:r>
          </a:p>
        </p:txBody>
      </p:sp>
      <p:sp>
        <p:nvSpPr>
          <p:cNvPr id="381956" name="Rectangle 4"/>
          <p:cNvSpPr>
            <a:spLocks noChangeArrowheads="1"/>
          </p:cNvSpPr>
          <p:nvPr/>
        </p:nvSpPr>
        <p:spPr bwMode="auto">
          <a:xfrm>
            <a:off x="3735388" y="5030788"/>
            <a:ext cx="1057275" cy="7762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AMP 2</a:t>
            </a:r>
          </a:p>
        </p:txBody>
      </p:sp>
      <p:sp>
        <p:nvSpPr>
          <p:cNvPr id="381957" name="Rectangle 5"/>
          <p:cNvSpPr>
            <a:spLocks noChangeArrowheads="1"/>
          </p:cNvSpPr>
          <p:nvPr/>
        </p:nvSpPr>
        <p:spPr bwMode="auto">
          <a:xfrm>
            <a:off x="6486525" y="5016500"/>
            <a:ext cx="1057275" cy="7762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AMP 3</a:t>
            </a:r>
          </a:p>
        </p:txBody>
      </p:sp>
      <p:grpSp>
        <p:nvGrpSpPr>
          <p:cNvPr id="381958" name="Group 6"/>
          <p:cNvGrpSpPr>
            <a:grpSpLocks/>
          </p:cNvGrpSpPr>
          <p:nvPr/>
        </p:nvGrpSpPr>
        <p:grpSpPr bwMode="auto">
          <a:xfrm>
            <a:off x="908050" y="3698875"/>
            <a:ext cx="7591425" cy="793750"/>
            <a:chOff x="572" y="2330"/>
            <a:chExt cx="4782" cy="500"/>
          </a:xfrm>
        </p:grpSpPr>
        <p:sp>
          <p:nvSpPr>
            <p:cNvPr id="381959" name="Oval 7"/>
            <p:cNvSpPr>
              <a:spLocks noChangeArrowheads="1"/>
            </p:cNvSpPr>
            <p:nvPr/>
          </p:nvSpPr>
          <p:spPr bwMode="auto">
            <a:xfrm>
              <a:off x="572" y="2330"/>
              <a:ext cx="552" cy="204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800"/>
                <a:t>select</a:t>
              </a:r>
            </a:p>
          </p:txBody>
        </p:sp>
        <p:sp>
          <p:nvSpPr>
            <p:cNvPr id="381960" name="Rectangle 8"/>
            <p:cNvSpPr>
              <a:spLocks noChangeArrowheads="1"/>
            </p:cNvSpPr>
            <p:nvPr/>
          </p:nvSpPr>
          <p:spPr bwMode="auto">
            <a:xfrm>
              <a:off x="922" y="2502"/>
              <a:ext cx="85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/>
                <a:t>date=today()</a:t>
              </a:r>
            </a:p>
          </p:txBody>
        </p:sp>
        <p:cxnSp>
          <p:nvCxnSpPr>
            <p:cNvPr id="381961" name="AutoShape 9"/>
            <p:cNvCxnSpPr>
              <a:cxnSpLocks noChangeShapeType="1"/>
              <a:stCxn id="381969" idx="0"/>
              <a:endCxn id="381959" idx="4"/>
            </p:cNvCxnSpPr>
            <p:nvPr/>
          </p:nvCxnSpPr>
          <p:spPr bwMode="auto">
            <a:xfrm flipV="1">
              <a:off x="845" y="2534"/>
              <a:ext cx="3" cy="25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81962" name="Oval 10"/>
            <p:cNvSpPr>
              <a:spLocks noChangeArrowheads="1"/>
            </p:cNvSpPr>
            <p:nvPr/>
          </p:nvSpPr>
          <p:spPr bwMode="auto">
            <a:xfrm>
              <a:off x="2428" y="2346"/>
              <a:ext cx="552" cy="204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800"/>
                <a:t>select</a:t>
              </a:r>
            </a:p>
          </p:txBody>
        </p:sp>
        <p:sp>
          <p:nvSpPr>
            <p:cNvPr id="381963" name="Rectangle 11"/>
            <p:cNvSpPr>
              <a:spLocks noChangeArrowheads="1"/>
            </p:cNvSpPr>
            <p:nvPr/>
          </p:nvSpPr>
          <p:spPr bwMode="auto">
            <a:xfrm>
              <a:off x="2778" y="2518"/>
              <a:ext cx="85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/>
                <a:t>date=today()</a:t>
              </a:r>
            </a:p>
          </p:txBody>
        </p:sp>
        <p:cxnSp>
          <p:nvCxnSpPr>
            <p:cNvPr id="381964" name="AutoShape 12"/>
            <p:cNvCxnSpPr>
              <a:cxnSpLocks noChangeShapeType="1"/>
              <a:stCxn id="381971" idx="0"/>
              <a:endCxn id="381962" idx="4"/>
            </p:cNvCxnSpPr>
            <p:nvPr/>
          </p:nvCxnSpPr>
          <p:spPr bwMode="auto">
            <a:xfrm flipV="1">
              <a:off x="2701" y="2550"/>
              <a:ext cx="3" cy="25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81965" name="Oval 13"/>
            <p:cNvSpPr>
              <a:spLocks noChangeArrowheads="1"/>
            </p:cNvSpPr>
            <p:nvPr/>
          </p:nvSpPr>
          <p:spPr bwMode="auto">
            <a:xfrm>
              <a:off x="4151" y="2371"/>
              <a:ext cx="552" cy="204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800"/>
                <a:t>select</a:t>
              </a:r>
            </a:p>
          </p:txBody>
        </p:sp>
        <p:sp>
          <p:nvSpPr>
            <p:cNvPr id="381966" name="Rectangle 14"/>
            <p:cNvSpPr>
              <a:spLocks noChangeArrowheads="1"/>
            </p:cNvSpPr>
            <p:nvPr/>
          </p:nvSpPr>
          <p:spPr bwMode="auto">
            <a:xfrm>
              <a:off x="4501" y="2543"/>
              <a:ext cx="85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/>
                <a:t>date=today()</a:t>
              </a:r>
            </a:p>
          </p:txBody>
        </p:sp>
        <p:cxnSp>
          <p:nvCxnSpPr>
            <p:cNvPr id="381967" name="AutoShape 15"/>
            <p:cNvCxnSpPr>
              <a:cxnSpLocks noChangeShapeType="1"/>
              <a:stCxn id="381973" idx="0"/>
              <a:endCxn id="381965" idx="4"/>
            </p:cNvCxnSpPr>
            <p:nvPr/>
          </p:nvCxnSpPr>
          <p:spPr bwMode="auto">
            <a:xfrm flipV="1">
              <a:off x="4424" y="2575"/>
              <a:ext cx="3" cy="25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381968" name="Group 16"/>
          <p:cNvGrpSpPr>
            <a:grpSpLocks/>
          </p:cNvGrpSpPr>
          <p:nvPr/>
        </p:nvGrpSpPr>
        <p:grpSpPr bwMode="auto">
          <a:xfrm>
            <a:off x="903288" y="4427538"/>
            <a:ext cx="7304087" cy="623887"/>
            <a:chOff x="569" y="2789"/>
            <a:chExt cx="4601" cy="393"/>
          </a:xfrm>
        </p:grpSpPr>
        <p:sp>
          <p:nvSpPr>
            <p:cNvPr id="381969" name="Oval 17"/>
            <p:cNvSpPr>
              <a:spLocks noChangeArrowheads="1"/>
            </p:cNvSpPr>
            <p:nvPr/>
          </p:nvSpPr>
          <p:spPr bwMode="auto">
            <a:xfrm>
              <a:off x="569" y="2789"/>
              <a:ext cx="552" cy="204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800"/>
                <a:t>scan</a:t>
              </a:r>
            </a:p>
          </p:txBody>
        </p:sp>
        <p:sp>
          <p:nvSpPr>
            <p:cNvPr id="381970" name="Rectangle 18"/>
            <p:cNvSpPr>
              <a:spLocks noChangeArrowheads="1"/>
            </p:cNvSpPr>
            <p:nvPr/>
          </p:nvSpPr>
          <p:spPr bwMode="auto">
            <a:xfrm>
              <a:off x="1031" y="2910"/>
              <a:ext cx="5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Order o</a:t>
              </a:r>
            </a:p>
          </p:txBody>
        </p:sp>
        <p:sp>
          <p:nvSpPr>
            <p:cNvPr id="381971" name="Oval 19"/>
            <p:cNvSpPr>
              <a:spLocks noChangeArrowheads="1"/>
            </p:cNvSpPr>
            <p:nvPr/>
          </p:nvSpPr>
          <p:spPr bwMode="auto">
            <a:xfrm>
              <a:off x="2425" y="2805"/>
              <a:ext cx="552" cy="204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800"/>
                <a:t>scan</a:t>
              </a:r>
            </a:p>
          </p:txBody>
        </p:sp>
        <p:sp>
          <p:nvSpPr>
            <p:cNvPr id="381972" name="Rectangle 20"/>
            <p:cNvSpPr>
              <a:spLocks noChangeArrowheads="1"/>
            </p:cNvSpPr>
            <p:nvPr/>
          </p:nvSpPr>
          <p:spPr bwMode="auto">
            <a:xfrm>
              <a:off x="2887" y="2926"/>
              <a:ext cx="5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Order o</a:t>
              </a:r>
            </a:p>
          </p:txBody>
        </p:sp>
        <p:sp>
          <p:nvSpPr>
            <p:cNvPr id="381973" name="Oval 21"/>
            <p:cNvSpPr>
              <a:spLocks noChangeArrowheads="1"/>
            </p:cNvSpPr>
            <p:nvPr/>
          </p:nvSpPr>
          <p:spPr bwMode="auto">
            <a:xfrm>
              <a:off x="4148" y="2830"/>
              <a:ext cx="552" cy="204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800"/>
                <a:t>scan</a:t>
              </a:r>
            </a:p>
          </p:txBody>
        </p:sp>
        <p:sp>
          <p:nvSpPr>
            <p:cNvPr id="381974" name="Rectangle 22"/>
            <p:cNvSpPr>
              <a:spLocks noChangeArrowheads="1"/>
            </p:cNvSpPr>
            <p:nvPr/>
          </p:nvSpPr>
          <p:spPr bwMode="auto">
            <a:xfrm>
              <a:off x="4610" y="2951"/>
              <a:ext cx="5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Order o</a:t>
              </a:r>
            </a:p>
          </p:txBody>
        </p:sp>
      </p:grpSp>
      <p:grpSp>
        <p:nvGrpSpPr>
          <p:cNvPr id="381975" name="Group 23"/>
          <p:cNvGrpSpPr>
            <a:grpSpLocks/>
          </p:cNvGrpSpPr>
          <p:nvPr/>
        </p:nvGrpSpPr>
        <p:grpSpPr bwMode="auto">
          <a:xfrm>
            <a:off x="917575" y="3094038"/>
            <a:ext cx="7327900" cy="698500"/>
            <a:chOff x="578" y="1949"/>
            <a:chExt cx="4616" cy="440"/>
          </a:xfrm>
        </p:grpSpPr>
        <p:sp>
          <p:nvSpPr>
            <p:cNvPr id="381976" name="Rectangle 24"/>
            <p:cNvSpPr>
              <a:spLocks noChangeArrowheads="1"/>
            </p:cNvSpPr>
            <p:nvPr/>
          </p:nvSpPr>
          <p:spPr bwMode="auto">
            <a:xfrm>
              <a:off x="578" y="1949"/>
              <a:ext cx="525" cy="187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800"/>
                <a:t>hash</a:t>
              </a:r>
            </a:p>
          </p:txBody>
        </p:sp>
        <p:sp>
          <p:nvSpPr>
            <p:cNvPr id="381977" name="Rectangle 25"/>
            <p:cNvSpPr>
              <a:spLocks noChangeArrowheads="1"/>
            </p:cNvSpPr>
            <p:nvPr/>
          </p:nvSpPr>
          <p:spPr bwMode="auto">
            <a:xfrm>
              <a:off x="1075" y="2117"/>
              <a:ext cx="5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/>
                <a:t>h(item)</a:t>
              </a:r>
            </a:p>
          </p:txBody>
        </p:sp>
        <p:cxnSp>
          <p:nvCxnSpPr>
            <p:cNvPr id="381978" name="AutoShape 26"/>
            <p:cNvCxnSpPr>
              <a:cxnSpLocks noChangeShapeType="1"/>
              <a:stCxn id="381959" idx="0"/>
              <a:endCxn id="381976" idx="2"/>
            </p:cNvCxnSpPr>
            <p:nvPr/>
          </p:nvCxnSpPr>
          <p:spPr bwMode="auto">
            <a:xfrm flipH="1" flipV="1">
              <a:off x="841" y="2136"/>
              <a:ext cx="7" cy="19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81979" name="Rectangle 27"/>
            <p:cNvSpPr>
              <a:spLocks noChangeArrowheads="1"/>
            </p:cNvSpPr>
            <p:nvPr/>
          </p:nvSpPr>
          <p:spPr bwMode="auto">
            <a:xfrm>
              <a:off x="2434" y="1965"/>
              <a:ext cx="525" cy="187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800"/>
                <a:t>hash</a:t>
              </a:r>
            </a:p>
          </p:txBody>
        </p:sp>
        <p:sp>
          <p:nvSpPr>
            <p:cNvPr id="381980" name="Rectangle 28"/>
            <p:cNvSpPr>
              <a:spLocks noChangeArrowheads="1"/>
            </p:cNvSpPr>
            <p:nvPr/>
          </p:nvSpPr>
          <p:spPr bwMode="auto">
            <a:xfrm>
              <a:off x="2931" y="2133"/>
              <a:ext cx="5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/>
                <a:t>h(item)</a:t>
              </a:r>
            </a:p>
          </p:txBody>
        </p:sp>
        <p:cxnSp>
          <p:nvCxnSpPr>
            <p:cNvPr id="381981" name="AutoShape 29"/>
            <p:cNvCxnSpPr>
              <a:cxnSpLocks noChangeShapeType="1"/>
              <a:stCxn id="381962" idx="0"/>
              <a:endCxn id="381979" idx="2"/>
            </p:cNvCxnSpPr>
            <p:nvPr/>
          </p:nvCxnSpPr>
          <p:spPr bwMode="auto">
            <a:xfrm flipH="1" flipV="1">
              <a:off x="2697" y="2152"/>
              <a:ext cx="7" cy="19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81982" name="Rectangle 30"/>
            <p:cNvSpPr>
              <a:spLocks noChangeArrowheads="1"/>
            </p:cNvSpPr>
            <p:nvPr/>
          </p:nvSpPr>
          <p:spPr bwMode="auto">
            <a:xfrm>
              <a:off x="4157" y="1990"/>
              <a:ext cx="525" cy="187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800"/>
                <a:t>hash</a:t>
              </a:r>
            </a:p>
          </p:txBody>
        </p:sp>
        <p:sp>
          <p:nvSpPr>
            <p:cNvPr id="381983" name="Rectangle 31"/>
            <p:cNvSpPr>
              <a:spLocks noChangeArrowheads="1"/>
            </p:cNvSpPr>
            <p:nvPr/>
          </p:nvSpPr>
          <p:spPr bwMode="auto">
            <a:xfrm>
              <a:off x="4654" y="2158"/>
              <a:ext cx="5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/>
                <a:t>h(item)</a:t>
              </a:r>
            </a:p>
          </p:txBody>
        </p:sp>
        <p:cxnSp>
          <p:nvCxnSpPr>
            <p:cNvPr id="381984" name="AutoShape 32"/>
            <p:cNvCxnSpPr>
              <a:cxnSpLocks noChangeShapeType="1"/>
              <a:stCxn id="381965" idx="0"/>
              <a:endCxn id="381982" idx="2"/>
            </p:cNvCxnSpPr>
            <p:nvPr/>
          </p:nvCxnSpPr>
          <p:spPr bwMode="auto">
            <a:xfrm flipH="1" flipV="1">
              <a:off x="4420" y="2177"/>
              <a:ext cx="7" cy="19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381985" name="Group 33"/>
          <p:cNvGrpSpPr>
            <a:grpSpLocks/>
          </p:cNvGrpSpPr>
          <p:nvPr/>
        </p:nvGrpSpPr>
        <p:grpSpPr bwMode="auto">
          <a:xfrm>
            <a:off x="842963" y="1636713"/>
            <a:ext cx="6654800" cy="1522412"/>
            <a:chOff x="531" y="1031"/>
            <a:chExt cx="4192" cy="959"/>
          </a:xfrm>
        </p:grpSpPr>
        <p:sp>
          <p:nvSpPr>
            <p:cNvPr id="381986" name="Rectangle 34"/>
            <p:cNvSpPr>
              <a:spLocks noChangeArrowheads="1"/>
            </p:cNvSpPr>
            <p:nvPr/>
          </p:nvSpPr>
          <p:spPr bwMode="auto">
            <a:xfrm>
              <a:off x="531" y="1040"/>
              <a:ext cx="666" cy="48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AMP 4</a:t>
              </a:r>
            </a:p>
          </p:txBody>
        </p:sp>
        <p:sp>
          <p:nvSpPr>
            <p:cNvPr id="381987" name="Rectangle 35"/>
            <p:cNvSpPr>
              <a:spLocks noChangeArrowheads="1"/>
            </p:cNvSpPr>
            <p:nvPr/>
          </p:nvSpPr>
          <p:spPr bwMode="auto">
            <a:xfrm>
              <a:off x="2324" y="1040"/>
              <a:ext cx="666" cy="48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AMP 5</a:t>
              </a:r>
            </a:p>
          </p:txBody>
        </p:sp>
        <p:sp>
          <p:nvSpPr>
            <p:cNvPr id="381988" name="Rectangle 36"/>
            <p:cNvSpPr>
              <a:spLocks noChangeArrowheads="1"/>
            </p:cNvSpPr>
            <p:nvPr/>
          </p:nvSpPr>
          <p:spPr bwMode="auto">
            <a:xfrm>
              <a:off x="4057" y="1031"/>
              <a:ext cx="666" cy="48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AMP 6</a:t>
              </a:r>
            </a:p>
          </p:txBody>
        </p:sp>
        <p:grpSp>
          <p:nvGrpSpPr>
            <p:cNvPr id="381989" name="Group 37"/>
            <p:cNvGrpSpPr>
              <a:grpSpLocks/>
            </p:cNvGrpSpPr>
            <p:nvPr/>
          </p:nvGrpSpPr>
          <p:grpSpPr bwMode="auto">
            <a:xfrm>
              <a:off x="841" y="1520"/>
              <a:ext cx="3579" cy="470"/>
              <a:chOff x="841" y="1520"/>
              <a:chExt cx="3579" cy="470"/>
            </a:xfrm>
          </p:grpSpPr>
          <p:cxnSp>
            <p:nvCxnSpPr>
              <p:cNvPr id="381990" name="AutoShape 38"/>
              <p:cNvCxnSpPr>
                <a:cxnSpLocks noChangeShapeType="1"/>
                <a:stCxn id="381976" idx="0"/>
                <a:endCxn id="381987" idx="2"/>
              </p:cNvCxnSpPr>
              <p:nvPr/>
            </p:nvCxnSpPr>
            <p:spPr bwMode="auto">
              <a:xfrm flipV="1">
                <a:off x="841" y="1529"/>
                <a:ext cx="1816" cy="4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81991" name="AutoShape 39"/>
              <p:cNvCxnSpPr>
                <a:cxnSpLocks noChangeShapeType="1"/>
                <a:stCxn id="381976" idx="0"/>
                <a:endCxn id="381988" idx="2"/>
              </p:cNvCxnSpPr>
              <p:nvPr/>
            </p:nvCxnSpPr>
            <p:spPr bwMode="auto">
              <a:xfrm flipV="1">
                <a:off x="841" y="1520"/>
                <a:ext cx="3549" cy="42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81992" name="AutoShape 40"/>
              <p:cNvCxnSpPr>
                <a:cxnSpLocks noChangeShapeType="1"/>
                <a:stCxn id="381976" idx="0"/>
                <a:endCxn id="381986" idx="2"/>
              </p:cNvCxnSpPr>
              <p:nvPr/>
            </p:nvCxnSpPr>
            <p:spPr bwMode="auto">
              <a:xfrm flipV="1">
                <a:off x="841" y="1529"/>
                <a:ext cx="23" cy="4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81993" name="AutoShape 41"/>
              <p:cNvCxnSpPr>
                <a:cxnSpLocks noChangeShapeType="1"/>
                <a:stCxn id="381979" idx="0"/>
                <a:endCxn id="381986" idx="2"/>
              </p:cNvCxnSpPr>
              <p:nvPr/>
            </p:nvCxnSpPr>
            <p:spPr bwMode="auto">
              <a:xfrm flipH="1" flipV="1">
                <a:off x="864" y="1529"/>
                <a:ext cx="1833" cy="43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81994" name="AutoShape 42"/>
              <p:cNvCxnSpPr>
                <a:cxnSpLocks noChangeShapeType="1"/>
                <a:stCxn id="381982" idx="0"/>
                <a:endCxn id="381987" idx="2"/>
              </p:cNvCxnSpPr>
              <p:nvPr/>
            </p:nvCxnSpPr>
            <p:spPr bwMode="auto">
              <a:xfrm flipH="1" flipV="1">
                <a:off x="2657" y="1529"/>
                <a:ext cx="1763" cy="46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81995" name="AutoShape 43"/>
              <p:cNvCxnSpPr>
                <a:cxnSpLocks noChangeShapeType="1"/>
                <a:stCxn id="381982" idx="0"/>
                <a:endCxn id="381988" idx="2"/>
              </p:cNvCxnSpPr>
              <p:nvPr/>
            </p:nvCxnSpPr>
            <p:spPr bwMode="auto">
              <a:xfrm flipH="1" flipV="1">
                <a:off x="4390" y="1520"/>
                <a:ext cx="30" cy="47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81996" name="AutoShape 44"/>
              <p:cNvCxnSpPr>
                <a:cxnSpLocks noChangeShapeType="1"/>
                <a:stCxn id="381982" idx="0"/>
                <a:endCxn id="381986" idx="2"/>
              </p:cNvCxnSpPr>
              <p:nvPr/>
            </p:nvCxnSpPr>
            <p:spPr bwMode="auto">
              <a:xfrm flipH="1" flipV="1">
                <a:off x="864" y="1529"/>
                <a:ext cx="3556" cy="46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81997" name="AutoShape 45"/>
              <p:cNvCxnSpPr>
                <a:cxnSpLocks noChangeShapeType="1"/>
                <a:stCxn id="381979" idx="0"/>
                <a:endCxn id="381988" idx="2"/>
              </p:cNvCxnSpPr>
              <p:nvPr/>
            </p:nvCxnSpPr>
            <p:spPr bwMode="auto">
              <a:xfrm flipV="1">
                <a:off x="2697" y="1520"/>
                <a:ext cx="1693" cy="445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1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1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1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E1A87-2965-BD4C-930B-7266289817F3}" type="datetime1">
              <a:rPr lang="en-US" smtClean="0"/>
              <a:pPr/>
              <a:t>4/22/12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 Howe, eScience Institute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DC93-4935-904A-A35B-D9D8A9FF88B0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7474" y="190500"/>
            <a:ext cx="2533651" cy="541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Picture 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420" y="184008"/>
            <a:ext cx="6262726" cy="58229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8169" y="846068"/>
            <a:ext cx="1427581" cy="707886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2000" i="1" dirty="0" err="1" smtClean="0">
                <a:latin typeface="Arial"/>
                <a:cs typeface="Arial"/>
              </a:rPr>
              <a:t>Hadoop</a:t>
            </a:r>
            <a:r>
              <a:rPr lang="en-US" sz="2000" i="1" dirty="0" smtClean="0">
                <a:latin typeface="Arial"/>
                <a:cs typeface="Arial"/>
              </a:rPr>
              <a:t> in One Slide</a:t>
            </a:r>
            <a:endParaRPr lang="en-US" sz="2000" i="1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7000" y="3314701"/>
            <a:ext cx="1317625" cy="523220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347663" indent="-347663"/>
            <a:r>
              <a:rPr lang="en-US" sz="1400" i="1" dirty="0" err="1" smtClean="0"/>
              <a:t>src</a:t>
            </a:r>
            <a:r>
              <a:rPr lang="en-US" sz="1400" i="1" dirty="0" smtClean="0"/>
              <a:t>: </a:t>
            </a:r>
            <a:r>
              <a:rPr lang="en-US" sz="1400" i="1" dirty="0" err="1" smtClean="0"/>
              <a:t>Huy</a:t>
            </a:r>
            <a:r>
              <a:rPr lang="en-US" sz="1400" i="1" dirty="0" smtClean="0"/>
              <a:t> Vo, NYU Poly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237223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9940A-2DBF-1541-B540-4DF096E168F4}" type="datetime1">
              <a:rPr lang="en-US"/>
              <a:pPr/>
              <a:t>4/22/12</a:t>
            </a:fld>
            <a:endParaRPr lang="en-US"/>
          </a:p>
        </p:txBody>
      </p:sp>
      <p:sp>
        <p:nvSpPr>
          <p:cNvPr id="3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3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D0162-79AF-D745-B45B-B7F2B361037B}" type="slidenum">
              <a:rPr lang="en-US"/>
              <a:pPr/>
              <a:t>40</a:t>
            </a:fld>
            <a:endParaRPr lang="en-US"/>
          </a:p>
        </p:txBody>
      </p:sp>
      <p:sp>
        <p:nvSpPr>
          <p:cNvPr id="382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System: Teradata</a:t>
            </a:r>
          </a:p>
        </p:txBody>
      </p:sp>
      <p:sp>
        <p:nvSpPr>
          <p:cNvPr id="382979" name="Rectangle 3"/>
          <p:cNvSpPr>
            <a:spLocks noChangeArrowheads="1"/>
          </p:cNvSpPr>
          <p:nvPr/>
        </p:nvSpPr>
        <p:spPr bwMode="auto">
          <a:xfrm>
            <a:off x="889000" y="5030788"/>
            <a:ext cx="1057275" cy="7762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AMP 1</a:t>
            </a:r>
          </a:p>
        </p:txBody>
      </p:sp>
      <p:sp>
        <p:nvSpPr>
          <p:cNvPr id="382980" name="Rectangle 4"/>
          <p:cNvSpPr>
            <a:spLocks noChangeArrowheads="1"/>
          </p:cNvSpPr>
          <p:nvPr/>
        </p:nvSpPr>
        <p:spPr bwMode="auto">
          <a:xfrm>
            <a:off x="3735388" y="5030788"/>
            <a:ext cx="1057275" cy="7762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AMP 2</a:t>
            </a:r>
          </a:p>
        </p:txBody>
      </p:sp>
      <p:sp>
        <p:nvSpPr>
          <p:cNvPr id="382981" name="Rectangle 5"/>
          <p:cNvSpPr>
            <a:spLocks noChangeArrowheads="1"/>
          </p:cNvSpPr>
          <p:nvPr/>
        </p:nvSpPr>
        <p:spPr bwMode="auto">
          <a:xfrm>
            <a:off x="6486525" y="5016500"/>
            <a:ext cx="1057275" cy="7762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AMP 3</a:t>
            </a:r>
          </a:p>
        </p:txBody>
      </p:sp>
      <p:sp>
        <p:nvSpPr>
          <p:cNvPr id="382982" name="Oval 6"/>
          <p:cNvSpPr>
            <a:spLocks noChangeArrowheads="1"/>
          </p:cNvSpPr>
          <p:nvPr/>
        </p:nvSpPr>
        <p:spPr bwMode="auto">
          <a:xfrm>
            <a:off x="903288" y="4427538"/>
            <a:ext cx="876300" cy="32385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scan</a:t>
            </a:r>
          </a:p>
        </p:txBody>
      </p:sp>
      <p:cxnSp>
        <p:nvCxnSpPr>
          <p:cNvPr id="382983" name="AutoShape 7"/>
          <p:cNvCxnSpPr>
            <a:cxnSpLocks noChangeShapeType="1"/>
            <a:stCxn id="382982" idx="0"/>
            <a:endCxn id="382988" idx="2"/>
          </p:cNvCxnSpPr>
          <p:nvPr/>
        </p:nvCxnSpPr>
        <p:spPr bwMode="auto">
          <a:xfrm flipH="1" flipV="1">
            <a:off x="1335088" y="3819525"/>
            <a:ext cx="6350" cy="6080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2984" name="Rectangle 8"/>
          <p:cNvSpPr>
            <a:spLocks noChangeArrowheads="1"/>
          </p:cNvSpPr>
          <p:nvPr/>
        </p:nvSpPr>
        <p:spPr bwMode="auto">
          <a:xfrm>
            <a:off x="1636713" y="4619625"/>
            <a:ext cx="7239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Item i</a:t>
            </a:r>
          </a:p>
        </p:txBody>
      </p:sp>
      <p:sp>
        <p:nvSpPr>
          <p:cNvPr id="382985" name="Rectangle 9"/>
          <p:cNvSpPr>
            <a:spLocks noChangeArrowheads="1"/>
          </p:cNvSpPr>
          <p:nvPr/>
        </p:nvSpPr>
        <p:spPr bwMode="auto">
          <a:xfrm>
            <a:off x="842963" y="1651000"/>
            <a:ext cx="1057275" cy="7762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AMP 4</a:t>
            </a:r>
          </a:p>
        </p:txBody>
      </p:sp>
      <p:sp>
        <p:nvSpPr>
          <p:cNvPr id="382986" name="Rectangle 10"/>
          <p:cNvSpPr>
            <a:spLocks noChangeArrowheads="1"/>
          </p:cNvSpPr>
          <p:nvPr/>
        </p:nvSpPr>
        <p:spPr bwMode="auto">
          <a:xfrm>
            <a:off x="3689350" y="1651000"/>
            <a:ext cx="1057275" cy="7762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AMP 5</a:t>
            </a:r>
          </a:p>
        </p:txBody>
      </p:sp>
      <p:sp>
        <p:nvSpPr>
          <p:cNvPr id="382987" name="Rectangle 11"/>
          <p:cNvSpPr>
            <a:spLocks noChangeArrowheads="1"/>
          </p:cNvSpPr>
          <p:nvPr/>
        </p:nvSpPr>
        <p:spPr bwMode="auto">
          <a:xfrm>
            <a:off x="6440488" y="1636713"/>
            <a:ext cx="1057275" cy="7762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AMP 6</a:t>
            </a:r>
          </a:p>
        </p:txBody>
      </p:sp>
      <p:sp>
        <p:nvSpPr>
          <p:cNvPr id="382988" name="Rectangle 12"/>
          <p:cNvSpPr>
            <a:spLocks noChangeArrowheads="1"/>
          </p:cNvSpPr>
          <p:nvPr/>
        </p:nvSpPr>
        <p:spPr bwMode="auto">
          <a:xfrm>
            <a:off x="917575" y="3522663"/>
            <a:ext cx="833438" cy="296862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hash</a:t>
            </a:r>
          </a:p>
        </p:txBody>
      </p:sp>
      <p:sp>
        <p:nvSpPr>
          <p:cNvPr id="382989" name="Rectangle 13"/>
          <p:cNvSpPr>
            <a:spLocks noChangeArrowheads="1"/>
          </p:cNvSpPr>
          <p:nvPr/>
        </p:nvSpPr>
        <p:spPr bwMode="auto">
          <a:xfrm>
            <a:off x="1706563" y="3789363"/>
            <a:ext cx="857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/>
              <a:t>h(item)</a:t>
            </a:r>
          </a:p>
        </p:txBody>
      </p:sp>
      <p:sp>
        <p:nvSpPr>
          <p:cNvPr id="382990" name="Oval 14"/>
          <p:cNvSpPr>
            <a:spLocks noChangeArrowheads="1"/>
          </p:cNvSpPr>
          <p:nvPr/>
        </p:nvSpPr>
        <p:spPr bwMode="auto">
          <a:xfrm>
            <a:off x="3849688" y="4452938"/>
            <a:ext cx="876300" cy="32385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scan</a:t>
            </a:r>
          </a:p>
        </p:txBody>
      </p:sp>
      <p:sp>
        <p:nvSpPr>
          <p:cNvPr id="382991" name="Rectangle 15"/>
          <p:cNvSpPr>
            <a:spLocks noChangeArrowheads="1"/>
          </p:cNvSpPr>
          <p:nvPr/>
        </p:nvSpPr>
        <p:spPr bwMode="auto">
          <a:xfrm>
            <a:off x="4583113" y="4645025"/>
            <a:ext cx="7239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Item i</a:t>
            </a:r>
          </a:p>
        </p:txBody>
      </p:sp>
      <p:sp>
        <p:nvSpPr>
          <p:cNvPr id="382992" name="Rectangle 16"/>
          <p:cNvSpPr>
            <a:spLocks noChangeArrowheads="1"/>
          </p:cNvSpPr>
          <p:nvPr/>
        </p:nvSpPr>
        <p:spPr bwMode="auto">
          <a:xfrm>
            <a:off x="3863975" y="3548063"/>
            <a:ext cx="833438" cy="296862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hash</a:t>
            </a:r>
          </a:p>
        </p:txBody>
      </p:sp>
      <p:sp>
        <p:nvSpPr>
          <p:cNvPr id="382993" name="Rectangle 17"/>
          <p:cNvSpPr>
            <a:spLocks noChangeArrowheads="1"/>
          </p:cNvSpPr>
          <p:nvPr/>
        </p:nvSpPr>
        <p:spPr bwMode="auto">
          <a:xfrm>
            <a:off x="4652963" y="3814763"/>
            <a:ext cx="857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/>
              <a:t>h(item)</a:t>
            </a:r>
          </a:p>
        </p:txBody>
      </p:sp>
      <p:cxnSp>
        <p:nvCxnSpPr>
          <p:cNvPr id="382994" name="AutoShape 18"/>
          <p:cNvCxnSpPr>
            <a:cxnSpLocks noChangeShapeType="1"/>
            <a:stCxn id="382990" idx="0"/>
            <a:endCxn id="382992" idx="2"/>
          </p:cNvCxnSpPr>
          <p:nvPr/>
        </p:nvCxnSpPr>
        <p:spPr bwMode="auto">
          <a:xfrm flipH="1" flipV="1">
            <a:off x="4281488" y="3844925"/>
            <a:ext cx="6350" cy="6080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2995" name="Oval 19"/>
          <p:cNvSpPr>
            <a:spLocks noChangeArrowheads="1"/>
          </p:cNvSpPr>
          <p:nvPr/>
        </p:nvSpPr>
        <p:spPr bwMode="auto">
          <a:xfrm>
            <a:off x="6584950" y="4492625"/>
            <a:ext cx="876300" cy="32385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scan</a:t>
            </a:r>
          </a:p>
        </p:txBody>
      </p:sp>
      <p:sp>
        <p:nvSpPr>
          <p:cNvPr id="382996" name="Rectangle 20"/>
          <p:cNvSpPr>
            <a:spLocks noChangeArrowheads="1"/>
          </p:cNvSpPr>
          <p:nvPr/>
        </p:nvSpPr>
        <p:spPr bwMode="auto">
          <a:xfrm>
            <a:off x="7318375" y="4684713"/>
            <a:ext cx="7239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Item i</a:t>
            </a:r>
          </a:p>
        </p:txBody>
      </p:sp>
      <p:sp>
        <p:nvSpPr>
          <p:cNvPr id="382997" name="Rectangle 21"/>
          <p:cNvSpPr>
            <a:spLocks noChangeArrowheads="1"/>
          </p:cNvSpPr>
          <p:nvPr/>
        </p:nvSpPr>
        <p:spPr bwMode="auto">
          <a:xfrm>
            <a:off x="6599238" y="3587750"/>
            <a:ext cx="833437" cy="296863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hash</a:t>
            </a:r>
          </a:p>
        </p:txBody>
      </p:sp>
      <p:sp>
        <p:nvSpPr>
          <p:cNvPr id="382998" name="Rectangle 22"/>
          <p:cNvSpPr>
            <a:spLocks noChangeArrowheads="1"/>
          </p:cNvSpPr>
          <p:nvPr/>
        </p:nvSpPr>
        <p:spPr bwMode="auto">
          <a:xfrm>
            <a:off x="7388225" y="3854450"/>
            <a:ext cx="857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/>
              <a:t>h(item)</a:t>
            </a:r>
          </a:p>
        </p:txBody>
      </p:sp>
      <p:cxnSp>
        <p:nvCxnSpPr>
          <p:cNvPr id="382999" name="AutoShape 23"/>
          <p:cNvCxnSpPr>
            <a:cxnSpLocks noChangeShapeType="1"/>
            <a:stCxn id="382995" idx="0"/>
            <a:endCxn id="382997" idx="2"/>
          </p:cNvCxnSpPr>
          <p:nvPr/>
        </p:nvCxnSpPr>
        <p:spPr bwMode="auto">
          <a:xfrm flipH="1" flipV="1">
            <a:off x="7016750" y="3884613"/>
            <a:ext cx="6350" cy="6080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3000" name="AutoShape 24"/>
          <p:cNvCxnSpPr>
            <a:cxnSpLocks noChangeShapeType="1"/>
            <a:stCxn id="382988" idx="0"/>
            <a:endCxn id="382986" idx="2"/>
          </p:cNvCxnSpPr>
          <p:nvPr/>
        </p:nvCxnSpPr>
        <p:spPr bwMode="auto">
          <a:xfrm flipV="1">
            <a:off x="1335088" y="2427288"/>
            <a:ext cx="2882900" cy="1095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3001" name="AutoShape 25"/>
          <p:cNvCxnSpPr>
            <a:cxnSpLocks noChangeShapeType="1"/>
            <a:stCxn id="382988" idx="0"/>
            <a:endCxn id="382987" idx="2"/>
          </p:cNvCxnSpPr>
          <p:nvPr/>
        </p:nvCxnSpPr>
        <p:spPr bwMode="auto">
          <a:xfrm flipV="1">
            <a:off x="1335088" y="2413000"/>
            <a:ext cx="5634037" cy="1109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3002" name="AutoShape 26"/>
          <p:cNvCxnSpPr>
            <a:cxnSpLocks noChangeShapeType="1"/>
            <a:stCxn id="382988" idx="0"/>
            <a:endCxn id="382985" idx="2"/>
          </p:cNvCxnSpPr>
          <p:nvPr/>
        </p:nvCxnSpPr>
        <p:spPr bwMode="auto">
          <a:xfrm flipV="1">
            <a:off x="1335088" y="2427288"/>
            <a:ext cx="36512" cy="1095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3003" name="AutoShape 27"/>
          <p:cNvCxnSpPr>
            <a:cxnSpLocks noChangeShapeType="1"/>
            <a:stCxn id="382992" idx="0"/>
            <a:endCxn id="382985" idx="2"/>
          </p:cNvCxnSpPr>
          <p:nvPr/>
        </p:nvCxnSpPr>
        <p:spPr bwMode="auto">
          <a:xfrm flipH="1" flipV="1">
            <a:off x="1371600" y="2427288"/>
            <a:ext cx="2909888" cy="11207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3004" name="AutoShape 28"/>
          <p:cNvCxnSpPr>
            <a:cxnSpLocks noChangeShapeType="1"/>
            <a:stCxn id="382997" idx="0"/>
            <a:endCxn id="382986" idx="2"/>
          </p:cNvCxnSpPr>
          <p:nvPr/>
        </p:nvCxnSpPr>
        <p:spPr bwMode="auto">
          <a:xfrm flipH="1" flipV="1">
            <a:off x="4217988" y="2427288"/>
            <a:ext cx="2798762" cy="11604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3005" name="AutoShape 29"/>
          <p:cNvCxnSpPr>
            <a:cxnSpLocks noChangeShapeType="1"/>
            <a:stCxn id="382997" idx="0"/>
            <a:endCxn id="382987" idx="2"/>
          </p:cNvCxnSpPr>
          <p:nvPr/>
        </p:nvCxnSpPr>
        <p:spPr bwMode="auto">
          <a:xfrm flipH="1" flipV="1">
            <a:off x="6969125" y="2413000"/>
            <a:ext cx="47625" cy="11747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3006" name="AutoShape 30"/>
          <p:cNvCxnSpPr>
            <a:cxnSpLocks noChangeShapeType="1"/>
            <a:stCxn id="382997" idx="0"/>
            <a:endCxn id="382985" idx="2"/>
          </p:cNvCxnSpPr>
          <p:nvPr/>
        </p:nvCxnSpPr>
        <p:spPr bwMode="auto">
          <a:xfrm flipH="1" flipV="1">
            <a:off x="1371600" y="2427288"/>
            <a:ext cx="5645150" cy="11604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3007" name="AutoShape 31"/>
          <p:cNvCxnSpPr>
            <a:cxnSpLocks noChangeShapeType="1"/>
            <a:stCxn id="382992" idx="0"/>
            <a:endCxn id="382987" idx="2"/>
          </p:cNvCxnSpPr>
          <p:nvPr/>
        </p:nvCxnSpPr>
        <p:spPr bwMode="auto">
          <a:xfrm flipV="1">
            <a:off x="4281488" y="2413000"/>
            <a:ext cx="2687637" cy="11350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7FE67-625C-E04E-9F77-60F6A73D2355}" type="datetime1">
              <a:rPr lang="en-US"/>
              <a:pPr/>
              <a:t>4/22/12</a:t>
            </a:fld>
            <a:endParaRPr lang="en-US"/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5AFD9-1C30-AC48-B791-BD2CFA39C627}" type="slidenum">
              <a:rPr lang="en-US"/>
              <a:pPr/>
              <a:t>41</a:t>
            </a:fld>
            <a:endParaRPr lang="en-US"/>
          </a:p>
        </p:txBody>
      </p:sp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System: Teradata</a:t>
            </a:r>
          </a:p>
        </p:txBody>
      </p:sp>
      <p:sp>
        <p:nvSpPr>
          <p:cNvPr id="384003" name="Rectangle 3"/>
          <p:cNvSpPr>
            <a:spLocks noChangeArrowheads="1"/>
          </p:cNvSpPr>
          <p:nvPr/>
        </p:nvSpPr>
        <p:spPr bwMode="auto">
          <a:xfrm>
            <a:off x="735013" y="2552700"/>
            <a:ext cx="1057275" cy="7762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AMP 4</a:t>
            </a:r>
          </a:p>
        </p:txBody>
      </p:sp>
      <p:sp>
        <p:nvSpPr>
          <p:cNvPr id="384004" name="Rectangle 4"/>
          <p:cNvSpPr>
            <a:spLocks noChangeArrowheads="1"/>
          </p:cNvSpPr>
          <p:nvPr/>
        </p:nvSpPr>
        <p:spPr bwMode="auto">
          <a:xfrm>
            <a:off x="3581400" y="2552700"/>
            <a:ext cx="1057275" cy="7762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AMP 5</a:t>
            </a:r>
          </a:p>
        </p:txBody>
      </p:sp>
      <p:sp>
        <p:nvSpPr>
          <p:cNvPr id="384005" name="Rectangle 5"/>
          <p:cNvSpPr>
            <a:spLocks noChangeArrowheads="1"/>
          </p:cNvSpPr>
          <p:nvPr/>
        </p:nvSpPr>
        <p:spPr bwMode="auto">
          <a:xfrm>
            <a:off x="6332538" y="2538413"/>
            <a:ext cx="1057275" cy="7762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AMP 6</a:t>
            </a:r>
          </a:p>
        </p:txBody>
      </p:sp>
      <p:sp>
        <p:nvSpPr>
          <p:cNvPr id="384006" name="Oval 6"/>
          <p:cNvSpPr>
            <a:spLocks noChangeArrowheads="1"/>
          </p:cNvSpPr>
          <p:nvPr/>
        </p:nvSpPr>
        <p:spPr bwMode="auto">
          <a:xfrm>
            <a:off x="868363" y="1690688"/>
            <a:ext cx="876300" cy="32385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join</a:t>
            </a:r>
          </a:p>
        </p:txBody>
      </p:sp>
      <p:sp>
        <p:nvSpPr>
          <p:cNvPr id="384007" name="Oval 7"/>
          <p:cNvSpPr>
            <a:spLocks noChangeArrowheads="1"/>
          </p:cNvSpPr>
          <p:nvPr/>
        </p:nvSpPr>
        <p:spPr bwMode="auto">
          <a:xfrm>
            <a:off x="3673475" y="1690688"/>
            <a:ext cx="876300" cy="32385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join</a:t>
            </a:r>
          </a:p>
        </p:txBody>
      </p:sp>
      <p:sp>
        <p:nvSpPr>
          <p:cNvPr id="384008" name="Oval 8"/>
          <p:cNvSpPr>
            <a:spLocks noChangeArrowheads="1"/>
          </p:cNvSpPr>
          <p:nvPr/>
        </p:nvSpPr>
        <p:spPr bwMode="auto">
          <a:xfrm>
            <a:off x="6423025" y="1690688"/>
            <a:ext cx="876300" cy="32385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join</a:t>
            </a:r>
          </a:p>
        </p:txBody>
      </p:sp>
      <p:sp>
        <p:nvSpPr>
          <p:cNvPr id="384009" name="Rectangle 9"/>
          <p:cNvSpPr>
            <a:spLocks noChangeArrowheads="1"/>
          </p:cNvSpPr>
          <p:nvPr/>
        </p:nvSpPr>
        <p:spPr bwMode="auto">
          <a:xfrm>
            <a:off x="1716088" y="1927225"/>
            <a:ext cx="15319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/>
              <a:t>o.item = i.item</a:t>
            </a:r>
          </a:p>
        </p:txBody>
      </p:sp>
      <p:sp>
        <p:nvSpPr>
          <p:cNvPr id="384010" name="Rectangle 10"/>
          <p:cNvSpPr>
            <a:spLocks noChangeArrowheads="1"/>
          </p:cNvSpPr>
          <p:nvPr/>
        </p:nvSpPr>
        <p:spPr bwMode="auto">
          <a:xfrm>
            <a:off x="4465638" y="1966913"/>
            <a:ext cx="15319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/>
              <a:t>o.item = i.item</a:t>
            </a:r>
          </a:p>
        </p:txBody>
      </p:sp>
      <p:sp>
        <p:nvSpPr>
          <p:cNvPr id="384011" name="Rectangle 11"/>
          <p:cNvSpPr>
            <a:spLocks noChangeArrowheads="1"/>
          </p:cNvSpPr>
          <p:nvPr/>
        </p:nvSpPr>
        <p:spPr bwMode="auto">
          <a:xfrm>
            <a:off x="7089775" y="1909763"/>
            <a:ext cx="15319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/>
              <a:t>o.item = i.item</a:t>
            </a:r>
          </a:p>
        </p:txBody>
      </p:sp>
      <p:sp>
        <p:nvSpPr>
          <p:cNvPr id="384012" name="Text Box 12"/>
          <p:cNvSpPr txBox="1">
            <a:spLocks noChangeArrowheads="1"/>
          </p:cNvSpPr>
          <p:nvPr/>
        </p:nvSpPr>
        <p:spPr bwMode="auto">
          <a:xfrm>
            <a:off x="1184275" y="5360988"/>
            <a:ext cx="42179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contains all orders and all lines where hash(item) = 1</a:t>
            </a:r>
          </a:p>
        </p:txBody>
      </p:sp>
      <p:cxnSp>
        <p:nvCxnSpPr>
          <p:cNvPr id="384013" name="AutoShape 13"/>
          <p:cNvCxnSpPr>
            <a:cxnSpLocks noChangeShapeType="1"/>
            <a:stCxn id="384012" idx="1"/>
            <a:endCxn id="384003" idx="2"/>
          </p:cNvCxnSpPr>
          <p:nvPr/>
        </p:nvCxnSpPr>
        <p:spPr bwMode="auto">
          <a:xfrm rot="10800000" flipH="1">
            <a:off x="1184275" y="3328988"/>
            <a:ext cx="79375" cy="2443162"/>
          </a:xfrm>
          <a:prstGeom prst="curvedConnector4">
            <a:avLst>
              <a:gd name="adj1" fmla="val -288000"/>
              <a:gd name="adj2" fmla="val 58417"/>
            </a:avLst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4014" name="Text Box 14"/>
          <p:cNvSpPr txBox="1">
            <a:spLocks noChangeArrowheads="1"/>
          </p:cNvSpPr>
          <p:nvPr/>
        </p:nvSpPr>
        <p:spPr bwMode="auto">
          <a:xfrm>
            <a:off x="2959100" y="4497388"/>
            <a:ext cx="42037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contains all orders and all lines where hash(item) = 2</a:t>
            </a:r>
          </a:p>
        </p:txBody>
      </p:sp>
      <p:cxnSp>
        <p:nvCxnSpPr>
          <p:cNvPr id="384015" name="AutoShape 15"/>
          <p:cNvCxnSpPr>
            <a:cxnSpLocks noChangeShapeType="1"/>
            <a:stCxn id="384014" idx="1"/>
            <a:endCxn id="384004" idx="2"/>
          </p:cNvCxnSpPr>
          <p:nvPr/>
        </p:nvCxnSpPr>
        <p:spPr bwMode="auto">
          <a:xfrm rot="10800000" flipH="1">
            <a:off x="2959100" y="3328988"/>
            <a:ext cx="1150938" cy="1579562"/>
          </a:xfrm>
          <a:prstGeom prst="curvedConnector4">
            <a:avLst>
              <a:gd name="adj1" fmla="val -19861"/>
              <a:gd name="adj2" fmla="val 63014"/>
            </a:avLst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4016" name="Text Box 16"/>
          <p:cNvSpPr txBox="1">
            <a:spLocks noChangeArrowheads="1"/>
          </p:cNvSpPr>
          <p:nvPr/>
        </p:nvSpPr>
        <p:spPr bwMode="auto">
          <a:xfrm>
            <a:off x="4997450" y="3592513"/>
            <a:ext cx="43449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contains all orders and all lines where hash(item) = 3</a:t>
            </a:r>
          </a:p>
        </p:txBody>
      </p:sp>
      <p:cxnSp>
        <p:nvCxnSpPr>
          <p:cNvPr id="384017" name="AutoShape 17"/>
          <p:cNvCxnSpPr>
            <a:cxnSpLocks noChangeShapeType="1"/>
            <a:stCxn id="384016" idx="1"/>
            <a:endCxn id="384005" idx="2"/>
          </p:cNvCxnSpPr>
          <p:nvPr/>
        </p:nvCxnSpPr>
        <p:spPr bwMode="auto">
          <a:xfrm rot="10800000" flipH="1">
            <a:off x="4997450" y="3314700"/>
            <a:ext cx="1863725" cy="688975"/>
          </a:xfrm>
          <a:prstGeom prst="curvedConnector4">
            <a:avLst>
              <a:gd name="adj1" fmla="val -12264"/>
              <a:gd name="adj2" fmla="val 79722"/>
            </a:avLst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4018" name="AutoShape 18"/>
          <p:cNvCxnSpPr>
            <a:cxnSpLocks noChangeShapeType="1"/>
            <a:stCxn id="384003" idx="0"/>
            <a:endCxn id="384006" idx="4"/>
          </p:cNvCxnSpPr>
          <p:nvPr/>
        </p:nvCxnSpPr>
        <p:spPr bwMode="auto">
          <a:xfrm flipV="1">
            <a:off x="1263650" y="2014538"/>
            <a:ext cx="42863" cy="5381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4019" name="AutoShape 19"/>
          <p:cNvCxnSpPr>
            <a:cxnSpLocks noChangeShapeType="1"/>
            <a:stCxn id="384004" idx="0"/>
            <a:endCxn id="384007" idx="4"/>
          </p:cNvCxnSpPr>
          <p:nvPr/>
        </p:nvCxnSpPr>
        <p:spPr bwMode="auto">
          <a:xfrm flipV="1">
            <a:off x="4110038" y="2014538"/>
            <a:ext cx="1587" cy="5381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4020" name="AutoShape 20"/>
          <p:cNvCxnSpPr>
            <a:cxnSpLocks noChangeShapeType="1"/>
            <a:stCxn id="384005" idx="0"/>
            <a:endCxn id="384008" idx="4"/>
          </p:cNvCxnSpPr>
          <p:nvPr/>
        </p:nvCxnSpPr>
        <p:spPr bwMode="auto">
          <a:xfrm flipV="1">
            <a:off x="6861175" y="2014538"/>
            <a:ext cx="0" cy="5238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7CF6F-195E-6B44-B130-1E63E9A0EB95}" type="datetime1">
              <a:rPr lang="en-US"/>
              <a:pPr/>
              <a:t>4/22/12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95B78-6316-CB43-AE6C-C9E57AF6F12B}" type="slidenum">
              <a:rPr lang="en-US"/>
              <a:pPr/>
              <a:t>42</a:t>
            </a:fld>
            <a:endParaRPr lang="en-US"/>
          </a:p>
        </p:txBody>
      </p:sp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MapReduce Contemporaries</a:t>
            </a:r>
          </a:p>
        </p:txBody>
      </p:sp>
      <p:sp>
        <p:nvSpPr>
          <p:cNvPr id="385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/>
              <a:t>Dryad (Microsoft)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Relational Algebra</a:t>
            </a:r>
          </a:p>
          <a:p>
            <a:pPr>
              <a:lnSpc>
                <a:spcPct val="90000"/>
              </a:lnSpc>
            </a:pPr>
            <a:r>
              <a:rPr lang="en-US" sz="2400"/>
              <a:t>Pig (Yahoo)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Near Relational Algebra over MapReduce </a:t>
            </a:r>
          </a:p>
          <a:p>
            <a:pPr>
              <a:lnSpc>
                <a:spcPct val="90000"/>
              </a:lnSpc>
            </a:pPr>
            <a:r>
              <a:rPr lang="en-US" sz="2400"/>
              <a:t>HIVE (Facebook)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SQL over MapReduce</a:t>
            </a:r>
          </a:p>
          <a:p>
            <a:pPr>
              <a:lnSpc>
                <a:spcPct val="90000"/>
              </a:lnSpc>
            </a:pPr>
            <a:r>
              <a:rPr lang="en-US" sz="2400"/>
              <a:t>Cascading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Relational Algebra</a:t>
            </a:r>
          </a:p>
          <a:p>
            <a:pPr>
              <a:lnSpc>
                <a:spcPct val="90000"/>
              </a:lnSpc>
            </a:pPr>
            <a:r>
              <a:rPr lang="en-US" sz="2400"/>
              <a:t>Clustera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U of Wisconsin</a:t>
            </a:r>
          </a:p>
          <a:p>
            <a:pPr>
              <a:lnSpc>
                <a:spcPct val="90000"/>
              </a:lnSpc>
            </a:pPr>
            <a:r>
              <a:rPr lang="en-US" sz="2400"/>
              <a:t>Hbase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Indexing on HDFS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8807A-EA96-8049-BDF9-BBB43C8A9FB2}" type="datetime1">
              <a:rPr lang="en-US"/>
              <a:pPr/>
              <a:t>4/22/12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5ED7E-6D81-D243-981B-3314099913EA}" type="slidenum">
              <a:rPr lang="en-US"/>
              <a:pPr/>
              <a:t>43</a:t>
            </a:fld>
            <a:endParaRPr lang="en-US"/>
          </a:p>
        </p:txBody>
      </p:sp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900">
                <a:solidFill>
                  <a:srgbClr val="000000"/>
                </a:solidFill>
              </a:rPr>
              <a:t>MapReduce vs RDBMS</a:t>
            </a:r>
          </a:p>
        </p:txBody>
      </p:sp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4638" y="1331913"/>
            <a:ext cx="8661400" cy="47625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500">
                <a:solidFill>
                  <a:srgbClr val="000000"/>
                </a:solidFill>
              </a:rPr>
              <a:t>RDBMS</a:t>
            </a:r>
          </a:p>
          <a:p>
            <a:pPr lvl="1">
              <a:lnSpc>
                <a:spcPct val="90000"/>
              </a:lnSpc>
            </a:pPr>
            <a:r>
              <a:rPr lang="en-US" sz="2100">
                <a:solidFill>
                  <a:srgbClr val="0011CF"/>
                </a:solidFill>
              </a:rPr>
              <a:t>Declarative query languages</a:t>
            </a:r>
          </a:p>
          <a:p>
            <a:pPr lvl="1">
              <a:lnSpc>
                <a:spcPct val="90000"/>
              </a:lnSpc>
            </a:pPr>
            <a:r>
              <a:rPr lang="en-US" sz="2100">
                <a:solidFill>
                  <a:srgbClr val="0011CF"/>
                </a:solidFill>
              </a:rPr>
              <a:t>Schemas</a:t>
            </a:r>
          </a:p>
          <a:p>
            <a:pPr lvl="1">
              <a:lnSpc>
                <a:spcPct val="90000"/>
              </a:lnSpc>
            </a:pPr>
            <a:r>
              <a:rPr lang="en-US" sz="2100">
                <a:solidFill>
                  <a:srgbClr val="0011CF"/>
                </a:solidFill>
              </a:rPr>
              <a:t>Logical Data Independence</a:t>
            </a:r>
          </a:p>
          <a:p>
            <a:pPr lvl="1">
              <a:lnSpc>
                <a:spcPct val="90000"/>
              </a:lnSpc>
            </a:pPr>
            <a:r>
              <a:rPr lang="en-US" sz="2100">
                <a:solidFill>
                  <a:srgbClr val="0011CF"/>
                </a:solidFill>
              </a:rPr>
              <a:t>Indexing</a:t>
            </a:r>
          </a:p>
          <a:p>
            <a:pPr lvl="1">
              <a:lnSpc>
                <a:spcPct val="90000"/>
              </a:lnSpc>
            </a:pPr>
            <a:r>
              <a:rPr lang="en-US" sz="2100">
                <a:solidFill>
                  <a:srgbClr val="0011CF"/>
                </a:solidFill>
              </a:rPr>
              <a:t>Algebraic Optimization</a:t>
            </a:r>
          </a:p>
          <a:p>
            <a:pPr lvl="1">
              <a:lnSpc>
                <a:spcPct val="90000"/>
              </a:lnSpc>
            </a:pPr>
            <a:r>
              <a:rPr lang="en-US" sz="2100">
                <a:solidFill>
                  <a:srgbClr val="0011CF"/>
                </a:solidFill>
              </a:rPr>
              <a:t>Caching/Materialized Views</a:t>
            </a:r>
          </a:p>
          <a:p>
            <a:pPr lvl="1">
              <a:lnSpc>
                <a:spcPct val="90000"/>
              </a:lnSpc>
            </a:pPr>
            <a:r>
              <a:rPr lang="en-US" sz="2100" i="1">
                <a:solidFill>
                  <a:srgbClr val="0011CF"/>
                </a:solidFill>
              </a:rPr>
              <a:t>ACID/Transactions</a:t>
            </a:r>
            <a:endParaRPr lang="en-US" sz="210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500">
                <a:solidFill>
                  <a:srgbClr val="000000"/>
                </a:solidFill>
              </a:rPr>
              <a:t>MapReduce</a:t>
            </a:r>
          </a:p>
          <a:p>
            <a:pPr lvl="1">
              <a:lnSpc>
                <a:spcPct val="90000"/>
              </a:lnSpc>
            </a:pPr>
            <a:r>
              <a:rPr lang="en-US" sz="2100">
                <a:solidFill>
                  <a:srgbClr val="0011CF"/>
                </a:solidFill>
              </a:rPr>
              <a:t>High Scalability</a:t>
            </a:r>
          </a:p>
          <a:p>
            <a:pPr lvl="1">
              <a:lnSpc>
                <a:spcPct val="90000"/>
              </a:lnSpc>
            </a:pPr>
            <a:r>
              <a:rPr lang="en-US" sz="2100">
                <a:solidFill>
                  <a:srgbClr val="0011CF"/>
                </a:solidFill>
              </a:rPr>
              <a:t>Fault-tolerance</a:t>
            </a:r>
          </a:p>
          <a:p>
            <a:pPr lvl="1">
              <a:lnSpc>
                <a:spcPct val="90000"/>
              </a:lnSpc>
            </a:pPr>
            <a:r>
              <a:rPr lang="ja-JP" altLang="en-US" sz="2100">
                <a:solidFill>
                  <a:srgbClr val="0011CF"/>
                </a:solidFill>
                <a:latin typeface="Arial"/>
              </a:rPr>
              <a:t>“</a:t>
            </a:r>
            <a:r>
              <a:rPr lang="en-US" sz="2100">
                <a:solidFill>
                  <a:srgbClr val="0011CF"/>
                </a:solidFill>
              </a:rPr>
              <a:t>One-person deployment</a:t>
            </a:r>
            <a:r>
              <a:rPr lang="ja-JP" altLang="en-US" sz="2100">
                <a:solidFill>
                  <a:srgbClr val="0011CF"/>
                </a:solidFill>
                <a:latin typeface="Arial"/>
              </a:rPr>
              <a:t>”</a:t>
            </a:r>
            <a:endParaRPr lang="en-US" sz="2100" b="1">
              <a:solidFill>
                <a:srgbClr val="0011CF"/>
              </a:solidFill>
            </a:endParaRPr>
          </a:p>
        </p:txBody>
      </p:sp>
      <p:sp>
        <p:nvSpPr>
          <p:cNvPr id="388100" name="Text Box 4"/>
          <p:cNvSpPr txBox="1">
            <a:spLocks noChangeArrowheads="1"/>
          </p:cNvSpPr>
          <p:nvPr/>
        </p:nvSpPr>
        <p:spPr bwMode="auto">
          <a:xfrm>
            <a:off x="4684713" y="2092325"/>
            <a:ext cx="3181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HIVE, Pig, DryadLINQ</a:t>
            </a:r>
          </a:p>
        </p:txBody>
      </p:sp>
      <p:sp>
        <p:nvSpPr>
          <p:cNvPr id="388101" name="Text Box 5"/>
          <p:cNvSpPr txBox="1">
            <a:spLocks noChangeArrowheads="1"/>
          </p:cNvSpPr>
          <p:nvPr/>
        </p:nvSpPr>
        <p:spPr bwMode="auto">
          <a:xfrm>
            <a:off x="4657725" y="1692275"/>
            <a:ext cx="3181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DryadLINQ, Pig, HIVE</a:t>
            </a:r>
          </a:p>
        </p:txBody>
      </p:sp>
      <p:sp>
        <p:nvSpPr>
          <p:cNvPr id="388102" name="Text Box 6"/>
          <p:cNvSpPr txBox="1">
            <a:spLocks noChangeArrowheads="1"/>
          </p:cNvSpPr>
          <p:nvPr/>
        </p:nvSpPr>
        <p:spPr bwMode="auto">
          <a:xfrm>
            <a:off x="4675188" y="3054350"/>
            <a:ext cx="3181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Pig, (Dryad, HIVE)</a:t>
            </a:r>
          </a:p>
        </p:txBody>
      </p:sp>
      <p:sp>
        <p:nvSpPr>
          <p:cNvPr id="388103" name="Text Box 7"/>
          <p:cNvSpPr txBox="1">
            <a:spLocks noChangeArrowheads="1"/>
          </p:cNvSpPr>
          <p:nvPr/>
        </p:nvSpPr>
        <p:spPr bwMode="auto">
          <a:xfrm>
            <a:off x="4646613" y="2722563"/>
            <a:ext cx="3181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Hbase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B41A3-0167-D94F-8CED-FD222CEEBD0A}" type="datetime1">
              <a:rPr lang="en-US"/>
              <a:pPr/>
              <a:t>4/22/12</a:t>
            </a:fld>
            <a:endParaRPr lang="en-US"/>
          </a:p>
        </p:txBody>
      </p:sp>
      <p:sp>
        <p:nvSpPr>
          <p:cNvPr id="4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BCE52-3777-A446-BCDC-013FE0577F4E}" type="slidenum">
              <a:rPr lang="en-US"/>
              <a:pPr/>
              <a:t>44</a:t>
            </a:fld>
            <a:endParaRPr lang="en-US"/>
          </a:p>
        </p:txBody>
      </p:sp>
      <p:sp>
        <p:nvSpPr>
          <p:cNvPr id="38912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Comparison</a:t>
            </a:r>
          </a:p>
        </p:txBody>
      </p:sp>
      <p:sp>
        <p:nvSpPr>
          <p:cNvPr id="389123" name="Rectangle 3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89124" name="Group 4"/>
          <p:cNvGraphicFramePr>
            <a:graphicFrameLocks noGrp="1"/>
          </p:cNvGraphicFramePr>
          <p:nvPr/>
        </p:nvGraphicFramePr>
        <p:xfrm>
          <a:off x="533400" y="519113"/>
          <a:ext cx="8153400" cy="5008880"/>
        </p:xfrm>
        <a:graphic>
          <a:graphicData uri="http://schemas.openxmlformats.org/drawingml/2006/table">
            <a:tbl>
              <a:tblPr/>
              <a:tblGrid>
                <a:gridCol w="1600200"/>
                <a:gridCol w="1752600"/>
                <a:gridCol w="2209800"/>
                <a:gridCol w="2590800"/>
              </a:tblGrid>
              <a:tr h="3333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A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Data Model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A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Prog. Model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A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Services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AF9"/>
                    </a:solidFill>
                  </a:tcPr>
                </a:tc>
              </a:tr>
              <a:tr h="6445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GPL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A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Typing (maybe)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29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Workflow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A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dataflow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typing, provenance, scheduling, caching, task parallelism, reuse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29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Relational Algebra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A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Relations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Select, Project, Join, Aggregate, 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optimization, physical data independence, data parallelism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29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MapReduce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A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[(key,value)]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Map, Reduce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massive data parallelism, fault tolerance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29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MS Dryad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A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IQueryable, IEnumerable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RA + Apply + Partitioning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typing, massive data parallelism, fault tolerance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29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MPI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A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Arrays/ Matrices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70+ ops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data parallelism,          full control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RDBMS history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RDBMS vs. </a:t>
            </a:r>
            <a:r>
              <a:rPr lang="en-US" sz="2400" dirty="0" err="1" smtClean="0">
                <a:solidFill>
                  <a:srgbClr val="0000FF"/>
                </a:solidFill>
              </a:rPr>
              <a:t>MapReduce</a:t>
            </a:r>
            <a:endParaRPr lang="en-US" sz="2400" dirty="0" smtClean="0">
              <a:solidFill>
                <a:srgbClr val="0000FF"/>
              </a:solidFill>
            </a:endParaRPr>
          </a:p>
          <a:p>
            <a:pPr lvl="1"/>
            <a:r>
              <a:rPr lang="en-US" sz="2000" dirty="0" err="1" smtClean="0">
                <a:solidFill>
                  <a:srgbClr val="0000FF"/>
                </a:solidFill>
              </a:rPr>
              <a:t>Pavlo</a:t>
            </a:r>
            <a:r>
              <a:rPr lang="en-US" sz="2000" dirty="0" smtClean="0">
                <a:solidFill>
                  <a:srgbClr val="0000FF"/>
                </a:solidFill>
              </a:rPr>
              <a:t> 2009</a:t>
            </a:r>
          </a:p>
          <a:p>
            <a:r>
              <a:rPr lang="en-US" sz="2400" dirty="0" smtClean="0"/>
              <a:t>DB-as-a-Service</a:t>
            </a:r>
          </a:p>
          <a:p>
            <a:pPr lvl="1"/>
            <a:r>
              <a:rPr lang="en-US" sz="2000" dirty="0" smtClean="0"/>
              <a:t>SQL Azure</a:t>
            </a:r>
          </a:p>
          <a:p>
            <a:pPr lvl="1"/>
            <a:r>
              <a:rPr lang="en-US" sz="2000" dirty="0" smtClean="0"/>
              <a:t>Amazon RDS</a:t>
            </a:r>
            <a:endParaRPr lang="en-US" sz="2000" dirty="0"/>
          </a:p>
          <a:p>
            <a:r>
              <a:rPr lang="en-US" sz="2400" dirty="0" smtClean="0"/>
              <a:t>Query-as-a-Service</a:t>
            </a:r>
          </a:p>
          <a:p>
            <a:pPr lvl="1"/>
            <a:r>
              <a:rPr lang="en-US" sz="2000" dirty="0" smtClean="0"/>
              <a:t>Fusion Tables</a:t>
            </a:r>
          </a:p>
          <a:p>
            <a:pPr lvl="1"/>
            <a:r>
              <a:rPr lang="en-US" sz="2000" dirty="0" err="1" smtClean="0"/>
              <a:t>SQLShare</a:t>
            </a:r>
            <a:endParaRPr lang="en-US" sz="2000" dirty="0" smtClean="0"/>
          </a:p>
          <a:p>
            <a:r>
              <a:rPr lang="en-US" sz="2800" dirty="0" smtClean="0"/>
              <a:t>Next 2 weeks: </a:t>
            </a:r>
            <a:r>
              <a:rPr lang="en-US" sz="2800" dirty="0" err="1" smtClean="0"/>
              <a:t>NoSQL</a:t>
            </a:r>
            <a:r>
              <a:rPr lang="en-US" sz="2800" dirty="0" smtClean="0"/>
              <a:t>, key-value stores</a:t>
            </a:r>
          </a:p>
          <a:p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7EC10-11C5-F74F-953C-2601C3542D10}" type="datetime1">
              <a:rPr lang="en-US" smtClean="0"/>
              <a:pPr/>
              <a:t>4/22/12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 Howe, eScience Institute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7FC58-7A22-DA42-B6BE-5CC9CB6C7B5E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817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Hadoop</a:t>
            </a:r>
            <a:r>
              <a:rPr lang="en-US" dirty="0" smtClean="0"/>
              <a:t> vs. RDBMS</a:t>
            </a:r>
            <a:endParaRPr lang="en-US" sz="24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Comparison of 3 systems</a:t>
            </a:r>
          </a:p>
          <a:p>
            <a:pPr lvl="1"/>
            <a:r>
              <a:rPr lang="en-US" sz="2400" dirty="0" err="1" smtClean="0"/>
              <a:t>Hadoop</a:t>
            </a:r>
            <a:endParaRPr lang="en-US" sz="2400" dirty="0"/>
          </a:p>
          <a:p>
            <a:pPr lvl="1"/>
            <a:r>
              <a:rPr lang="en-US" sz="2400" dirty="0" err="1" smtClean="0"/>
              <a:t>Vertica</a:t>
            </a:r>
            <a:r>
              <a:rPr lang="en-US" sz="2400" dirty="0" smtClean="0"/>
              <a:t> (a column-oriented database)</a:t>
            </a:r>
          </a:p>
          <a:p>
            <a:pPr lvl="1"/>
            <a:r>
              <a:rPr lang="en-US" sz="2400" dirty="0" smtClean="0"/>
              <a:t>DBMS-X (a row-oriented database) </a:t>
            </a:r>
          </a:p>
          <a:p>
            <a:pPr lvl="2"/>
            <a:r>
              <a:rPr lang="en-US" sz="2000" dirty="0" smtClean="0"/>
              <a:t>rhymes with “</a:t>
            </a:r>
            <a:r>
              <a:rPr lang="en-US" sz="2000" dirty="0" err="1"/>
              <a:t>s</a:t>
            </a:r>
            <a:r>
              <a:rPr lang="en-US" sz="2000" dirty="0" err="1" smtClean="0"/>
              <a:t>chmoracle</a:t>
            </a:r>
            <a:r>
              <a:rPr lang="en-US" sz="2000" dirty="0" smtClean="0"/>
              <a:t>”</a:t>
            </a:r>
          </a:p>
          <a:p>
            <a:r>
              <a:rPr lang="en-US" sz="2800" dirty="0" smtClean="0"/>
              <a:t>Qualitative</a:t>
            </a:r>
          </a:p>
          <a:p>
            <a:pPr lvl="1"/>
            <a:r>
              <a:rPr lang="en-US" sz="2400" dirty="0" smtClean="0"/>
              <a:t>Programming model, ease of setup, features, etc.</a:t>
            </a:r>
          </a:p>
          <a:p>
            <a:r>
              <a:rPr lang="en-US" sz="2800" dirty="0" smtClean="0"/>
              <a:t>Quantitative</a:t>
            </a:r>
          </a:p>
          <a:p>
            <a:pPr lvl="1"/>
            <a:r>
              <a:rPr lang="en-US" sz="2400" dirty="0" smtClean="0"/>
              <a:t>Data loading, different types of queries</a:t>
            </a:r>
            <a:endParaRPr lang="en-US" sz="24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41882-628C-914A-A536-69F634EF4EA1}" type="datetime1">
              <a:rPr lang="en-US" smtClean="0"/>
              <a:pPr/>
              <a:t>4/22/12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 Howe, eScience Institute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BEA0C-3258-E444-A701-304E54896E40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175854" y="451793"/>
            <a:ext cx="2005702" cy="400110"/>
          </a:xfrm>
          <a:prstGeom prst="rect">
            <a:avLst/>
          </a:prstGeom>
          <a:solidFill>
            <a:schemeClr val="accent5"/>
          </a:solidFill>
        </p:spPr>
        <p:txBody>
          <a:bodyPr wrap="none">
            <a:spAutoFit/>
          </a:bodyPr>
          <a:lstStyle/>
          <a:p>
            <a:r>
              <a:rPr lang="en-US" sz="2000" i="1" dirty="0" err="1"/>
              <a:t>Pavlo</a:t>
            </a:r>
            <a:r>
              <a:rPr lang="en-US" sz="2000" i="1" dirty="0"/>
              <a:t> et al. 2009</a:t>
            </a:r>
          </a:p>
        </p:txBody>
      </p:sp>
    </p:spTree>
    <p:extLst>
      <p:ext uri="{BB962C8B-B14F-4D97-AF65-F5344CB8AC3E}">
        <p14:creationId xmlns:p14="http://schemas.microsoft.com/office/powerpoint/2010/main" val="3268097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Times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41882-628C-914A-A536-69F634EF4EA1}" type="datetime1">
              <a:rPr lang="en-US" smtClean="0"/>
              <a:pPr/>
              <a:t>4/22/12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 Howe, eScience Institute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BEA0C-3258-E444-A701-304E54896E40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6" name="Picture 5" descr="Picture 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0" y="1362386"/>
            <a:ext cx="6032500" cy="45363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4000" y="5000625"/>
            <a:ext cx="1793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20GB / node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118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Grep</a:t>
            </a:r>
            <a:r>
              <a:rPr lang="en-US" dirty="0" smtClean="0"/>
              <a:t>-like Task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2AE1C-EBB1-FC42-89C7-710BDC35B8F7}" type="datetime1">
              <a:rPr lang="en-US" smtClean="0"/>
              <a:pPr/>
              <a:t>4/22/12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 Howe, eScience Institute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ED68B-4E42-264B-AC20-6BB4D8144D4B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7" name="Picture 6" descr="Picture 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5025"/>
            <a:ext cx="9144000" cy="37566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04874" y="1505377"/>
            <a:ext cx="74136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00FF"/>
                </a:solidFill>
                <a:latin typeface="Courier New"/>
                <a:cs typeface="Courier New"/>
              </a:rPr>
              <a:t>SELECT * FROM Data WHERE field LIKE </a:t>
            </a:r>
            <a:r>
              <a:rPr lang="en-US" sz="2000" b="1" dirty="0">
                <a:solidFill>
                  <a:srgbClr val="0000FF"/>
                </a:solidFill>
                <a:latin typeface="Courier New"/>
                <a:cs typeface="Courier New"/>
              </a:rPr>
              <a:t>‘%XYZ%</a:t>
            </a:r>
            <a:r>
              <a:rPr lang="en-US" sz="2000" b="1" dirty="0" smtClean="0">
                <a:solidFill>
                  <a:srgbClr val="0000FF"/>
                </a:solidFill>
                <a:latin typeface="Courier New"/>
                <a:cs typeface="Courier New"/>
              </a:rPr>
              <a:t>’ </a:t>
            </a:r>
            <a:endParaRPr lang="en-US" sz="2000" b="1" dirty="0">
              <a:solidFill>
                <a:srgbClr val="0000FF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65345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 Task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2AE1C-EBB1-FC42-89C7-710BDC35B8F7}" type="datetime1">
              <a:rPr lang="en-US" smtClean="0"/>
              <a:pPr/>
              <a:t>4/22/12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 Howe, eScience Institute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ED68B-4E42-264B-AC20-6BB4D8144D4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66750" y="1384211"/>
            <a:ext cx="68421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00FF"/>
                </a:solidFill>
                <a:latin typeface="Courier New"/>
                <a:cs typeface="Courier New"/>
              </a:rPr>
              <a:t>SELECT </a:t>
            </a:r>
            <a:r>
              <a:rPr lang="en-US" sz="2000" b="1" dirty="0" err="1" smtClean="0">
                <a:solidFill>
                  <a:srgbClr val="0000FF"/>
                </a:solidFill>
                <a:latin typeface="Courier New"/>
                <a:cs typeface="Courier New"/>
              </a:rPr>
              <a:t>pageURL</a:t>
            </a:r>
            <a:r>
              <a:rPr lang="en-US" sz="2000" b="1" dirty="0" smtClean="0">
                <a:solidFill>
                  <a:srgbClr val="0000FF"/>
                </a:solidFill>
                <a:latin typeface="Courier New"/>
                <a:cs typeface="Courier New"/>
              </a:rPr>
              <a:t>, </a:t>
            </a:r>
            <a:r>
              <a:rPr lang="en-US" sz="2000" b="1" dirty="0" err="1" smtClean="0">
                <a:solidFill>
                  <a:srgbClr val="0000FF"/>
                </a:solidFill>
                <a:latin typeface="Courier New"/>
                <a:cs typeface="Courier New"/>
              </a:rPr>
              <a:t>pageRank</a:t>
            </a:r>
            <a:r>
              <a:rPr lang="en-US" sz="2000" b="1" dirty="0" smtClean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endParaRPr lang="en-US" sz="2000" b="1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r>
              <a:rPr lang="en-US" sz="2000" b="1" dirty="0" smtClean="0">
                <a:solidFill>
                  <a:srgbClr val="0000FF"/>
                </a:solidFill>
                <a:latin typeface="Courier New"/>
                <a:cs typeface="Courier New"/>
              </a:rPr>
              <a:t>FROM Rankings WHERE </a:t>
            </a:r>
            <a:r>
              <a:rPr lang="en-US" sz="2000" b="1" dirty="0" err="1" smtClean="0">
                <a:solidFill>
                  <a:srgbClr val="0000FF"/>
                </a:solidFill>
                <a:latin typeface="Courier New"/>
                <a:cs typeface="Courier New"/>
              </a:rPr>
              <a:t>pageRank</a:t>
            </a:r>
            <a:r>
              <a:rPr lang="en-US" sz="2000" b="1" dirty="0" smtClean="0">
                <a:solidFill>
                  <a:srgbClr val="0000FF"/>
                </a:solidFill>
                <a:latin typeface="Courier New"/>
                <a:cs typeface="Courier New"/>
              </a:rPr>
              <a:t> &gt; X</a:t>
            </a:r>
            <a:endParaRPr lang="en-US" sz="2000" b="1" dirty="0">
              <a:solidFill>
                <a:srgbClr val="0000FF"/>
              </a:solidFill>
              <a:latin typeface="Courier New"/>
              <a:cs typeface="Courier New"/>
            </a:endParaRPr>
          </a:p>
        </p:txBody>
      </p:sp>
      <p:pic>
        <p:nvPicPr>
          <p:cNvPr id="7" name="Picture 6" descr="Picture 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00" y="2282825"/>
            <a:ext cx="5257143" cy="40253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51749" y="4984750"/>
            <a:ext cx="119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GB /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679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F5105-C904-BA4C-B43D-3A544600DCA5}" type="datetime1">
              <a:rPr lang="en-US"/>
              <a:pPr/>
              <a:t>4/22/12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UW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8B9A-E625-A94E-A8E4-B67595980CE7}" type="slidenum">
              <a:rPr lang="en-US"/>
              <a:pPr/>
              <a:t>5</a:t>
            </a:fld>
            <a:endParaRPr lang="en-US"/>
          </a:p>
        </p:txBody>
      </p:sp>
      <p:sp>
        <p:nvSpPr>
          <p:cNvPr id="69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Iterative Algorithms</a:t>
            </a:r>
            <a:endParaRPr lang="en-US" dirty="0"/>
          </a:p>
        </p:txBody>
      </p:sp>
      <p:sp>
        <p:nvSpPr>
          <p:cNvPr id="69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4650" y="1255713"/>
            <a:ext cx="8769350" cy="507523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u="sng" dirty="0"/>
              <a:t>Observation:</a:t>
            </a:r>
            <a:r>
              <a:rPr lang="en-US" sz="2400" dirty="0"/>
              <a:t> </a:t>
            </a:r>
            <a:r>
              <a:rPr lang="en-US" sz="2400" dirty="0" err="1"/>
              <a:t>MapReduce</a:t>
            </a:r>
            <a:r>
              <a:rPr lang="en-US" sz="2400" dirty="0"/>
              <a:t> has proven successful as a </a:t>
            </a:r>
            <a:r>
              <a:rPr lang="en-US" sz="2400" i="1" dirty="0">
                <a:solidFill>
                  <a:schemeClr val="tx2"/>
                </a:solidFill>
              </a:rPr>
              <a:t>common runtime</a:t>
            </a:r>
            <a:r>
              <a:rPr lang="en-US" sz="2400" dirty="0"/>
              <a:t> for non-recursive declarative languages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HIVE (SQL)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Pig (RA with nested types)</a:t>
            </a:r>
          </a:p>
          <a:p>
            <a:pPr lvl="1">
              <a:lnSpc>
                <a:spcPct val="90000"/>
              </a:lnSpc>
            </a:pPr>
            <a:endParaRPr lang="en-US" sz="2000" u="sng" dirty="0"/>
          </a:p>
          <a:p>
            <a:pPr>
              <a:lnSpc>
                <a:spcPct val="90000"/>
              </a:lnSpc>
            </a:pPr>
            <a:r>
              <a:rPr lang="en-US" sz="2400" u="sng" dirty="0"/>
              <a:t>Observation:</a:t>
            </a:r>
            <a:r>
              <a:rPr lang="en-US" sz="2400" dirty="0"/>
              <a:t> </a:t>
            </a:r>
            <a:r>
              <a:rPr lang="en-US" sz="2400" dirty="0" smtClean="0"/>
              <a:t>Status quo is to roll your </a:t>
            </a:r>
            <a:r>
              <a:rPr lang="en-US" sz="2400" dirty="0"/>
              <a:t>own loops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Graphs, clustering, mining, recursive queries 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iteration managed by external </a:t>
            </a:r>
            <a:r>
              <a:rPr lang="en-US" sz="2000" dirty="0" smtClean="0"/>
              <a:t>script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Some </a:t>
            </a:r>
            <a:endParaRPr lang="en-US" sz="2000" dirty="0"/>
          </a:p>
          <a:p>
            <a:pPr lvl="1">
              <a:lnSpc>
                <a:spcPct val="90000"/>
              </a:lnSpc>
            </a:pPr>
            <a:endParaRPr lang="en-US" sz="2000" u="sng" dirty="0"/>
          </a:p>
          <a:p>
            <a:pPr>
              <a:lnSpc>
                <a:spcPct val="90000"/>
              </a:lnSpc>
            </a:pPr>
            <a:r>
              <a:rPr lang="en-US" sz="2400" u="sng" dirty="0"/>
              <a:t>Thesis:</a:t>
            </a:r>
            <a:r>
              <a:rPr lang="en-US" sz="2400" dirty="0"/>
              <a:t> With minimal extensions, we can provide an efficient common runtime for </a:t>
            </a:r>
            <a:r>
              <a:rPr lang="en-US" sz="2400" b="1" i="1" dirty="0">
                <a:solidFill>
                  <a:schemeClr val="tx2"/>
                </a:solidFill>
              </a:rPr>
              <a:t>recursive languages</a:t>
            </a: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en-US" sz="2000" b="1" i="1" dirty="0">
                <a:solidFill>
                  <a:schemeClr val="tx2"/>
                </a:solidFill>
              </a:rPr>
              <a:t>Map, Reduce</a:t>
            </a:r>
            <a:r>
              <a:rPr lang="en-US" sz="2000" b="1" i="1" dirty="0">
                <a:solidFill>
                  <a:srgbClr val="F30D0D"/>
                </a:solidFill>
              </a:rPr>
              <a:t>, </a:t>
            </a:r>
            <a:r>
              <a:rPr lang="en-US" sz="2000" b="1" i="1" dirty="0" err="1">
                <a:solidFill>
                  <a:srgbClr val="F30D0D"/>
                </a:solidFill>
              </a:rPr>
              <a:t>Fixpoint</a:t>
            </a:r>
            <a:endParaRPr lang="en-US" sz="2000" b="1" i="1" dirty="0">
              <a:solidFill>
                <a:srgbClr val="F30D0D"/>
              </a:solidFill>
            </a:endParaRPr>
          </a:p>
          <a:p>
            <a:pPr lvl="1">
              <a:lnSpc>
                <a:spcPct val="90000"/>
              </a:lnSpc>
              <a:buFont typeface="Wingdings" charset="0"/>
              <a:buNone/>
            </a:pPr>
            <a:endParaRPr lang="en-US" sz="2000" b="1" i="1" dirty="0">
              <a:solidFill>
                <a:srgbClr val="F30D0D"/>
              </a:solidFill>
            </a:endParaRPr>
          </a:p>
          <a:p>
            <a:pPr lvl="1">
              <a:lnSpc>
                <a:spcPct val="90000"/>
              </a:lnSpc>
            </a:pPr>
            <a:endParaRPr lang="en-US" sz="2000" b="1" dirty="0"/>
          </a:p>
          <a:p>
            <a:pPr lvl="1">
              <a:lnSpc>
                <a:spcPct val="90000"/>
              </a:lnSpc>
            </a:pPr>
            <a:endParaRPr lang="en-US" sz="2000" dirty="0"/>
          </a:p>
        </p:txBody>
      </p:sp>
      <p:pic>
        <p:nvPicPr>
          <p:cNvPr id="690180" name="Picture 4" descr="boy_41_mth.gif                                                 000C4E1AMacintosh HD                   C63A6B94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733" y="2064550"/>
            <a:ext cx="1462088" cy="195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065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Aggregation Task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2AE1C-EBB1-FC42-89C7-710BDC35B8F7}" type="datetime1">
              <a:rPr lang="en-US" smtClean="0"/>
              <a:pPr/>
              <a:t>4/22/12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 Howe, eScience Institute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ED68B-4E42-264B-AC20-6BB4D8144D4B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6" name="Picture 5" descr="Picture 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9825"/>
            <a:ext cx="9144000" cy="326424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87500" y="1300629"/>
            <a:ext cx="6350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Courier New"/>
                <a:cs typeface="Courier New"/>
              </a:rPr>
              <a:t>SELECT SUBSTR(sourceIP,1, 7)</a:t>
            </a:r>
            <a:r>
              <a:rPr lang="en-US" sz="1800" b="1" dirty="0" smtClean="0">
                <a:solidFill>
                  <a:srgbClr val="0000FF"/>
                </a:solidFill>
                <a:latin typeface="Courier New"/>
                <a:cs typeface="Courier New"/>
              </a:rPr>
              <a:t>, SUM</a:t>
            </a:r>
            <a:r>
              <a:rPr lang="en-US" sz="1800" b="1" dirty="0">
                <a:solidFill>
                  <a:srgbClr val="0000FF"/>
                </a:solidFill>
                <a:latin typeface="Courier New"/>
                <a:cs typeface="Courier New"/>
              </a:rPr>
              <a:t>(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  <a:cs typeface="Courier New"/>
              </a:rPr>
              <a:t>adRevenue</a:t>
            </a:r>
            <a:r>
              <a:rPr lang="en-US" sz="1800" b="1" dirty="0">
                <a:solidFill>
                  <a:srgbClr val="0000FF"/>
                </a:solidFill>
                <a:latin typeface="Courier New"/>
                <a:cs typeface="Courier New"/>
              </a:rPr>
              <a:t>) </a:t>
            </a:r>
          </a:p>
          <a:p>
            <a:r>
              <a:rPr lang="en-US" sz="1800" b="1" dirty="0">
                <a:solidFill>
                  <a:srgbClr val="0000FF"/>
                </a:solidFill>
                <a:latin typeface="Courier New"/>
                <a:cs typeface="Courier New"/>
              </a:rPr>
              <a:t>FROM 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  <a:cs typeface="Courier New"/>
              </a:rPr>
              <a:t>UserVisits</a:t>
            </a:r>
            <a:r>
              <a:rPr lang="en-US" sz="1800" b="1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</a:p>
          <a:p>
            <a:r>
              <a:rPr lang="en-US" sz="1800" b="1" dirty="0" smtClean="0">
                <a:solidFill>
                  <a:srgbClr val="0000FF"/>
                </a:solidFill>
                <a:latin typeface="Courier New"/>
                <a:cs typeface="Courier New"/>
              </a:rPr>
              <a:t>GROUP BY </a:t>
            </a:r>
            <a:r>
              <a:rPr lang="en-US" sz="1800" b="1" dirty="0">
                <a:solidFill>
                  <a:srgbClr val="0000FF"/>
                </a:solidFill>
                <a:latin typeface="Courier New"/>
                <a:cs typeface="Courier New"/>
              </a:rPr>
              <a:t>SUBSTR(sourceIP,1, 7);</a:t>
            </a:r>
          </a:p>
        </p:txBody>
      </p:sp>
    </p:spTree>
    <p:extLst>
      <p:ext uri="{BB962C8B-B14F-4D97-AF65-F5344CB8AC3E}">
        <p14:creationId xmlns:p14="http://schemas.microsoft.com/office/powerpoint/2010/main" val="3200841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 Task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2AE1C-EBB1-FC42-89C7-710BDC35B8F7}" type="datetime1">
              <a:rPr lang="en-US" smtClean="0"/>
              <a:pPr/>
              <a:t>4/22/12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 Howe, eScience Institute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ED68B-4E42-264B-AC20-6BB4D8144D4B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5750" y="1354763"/>
            <a:ext cx="803275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SELECT INTO 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TempsourceIP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, </a:t>
            </a:r>
            <a:endParaRPr lang="en-US" sz="1600" b="1" dirty="0" smtClean="0">
              <a:solidFill>
                <a:srgbClr val="0000FF"/>
              </a:solidFill>
              <a:latin typeface="Courier New"/>
              <a:cs typeface="Courier New"/>
            </a:endParaRPr>
          </a:p>
          <a:p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           AVG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(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pageRank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)as 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avgPageRank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, </a:t>
            </a:r>
            <a:endParaRPr lang="en-US" sz="1600" b="1" dirty="0" smtClean="0">
              <a:solidFill>
                <a:srgbClr val="0000FF"/>
              </a:solidFill>
              <a:latin typeface="Courier New"/>
              <a:cs typeface="Courier New"/>
            </a:endParaRPr>
          </a:p>
          <a:p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           SUM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(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adRevenue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)as 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totalRevenue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</a:p>
          <a:p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FROM </a:t>
            </a:r>
            <a:r>
              <a:rPr lang="en-US" sz="1600" b="1" dirty="0" err="1" smtClean="0">
                <a:solidFill>
                  <a:srgbClr val="0000FF"/>
                </a:solidFill>
                <a:latin typeface="Courier New"/>
                <a:cs typeface="Courier New"/>
              </a:rPr>
              <a:t>RankingsAS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 R</a:t>
            </a:r>
          </a:p>
          <a:p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  , 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UserVisitsAS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 UV </a:t>
            </a:r>
          </a:p>
          <a:p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WHERE </a:t>
            </a:r>
            <a:r>
              <a:rPr lang="en-US" sz="1600" b="1" dirty="0" err="1" smtClean="0">
                <a:solidFill>
                  <a:srgbClr val="FF0000"/>
                </a:solidFill>
                <a:latin typeface="Courier New"/>
                <a:cs typeface="Courier New"/>
              </a:rPr>
              <a:t>R</a:t>
            </a:r>
            <a:r>
              <a:rPr lang="en-US" sz="1600" b="1" dirty="0" err="1">
                <a:solidFill>
                  <a:srgbClr val="FF0000"/>
                </a:solidFill>
                <a:latin typeface="Courier New"/>
                <a:cs typeface="Courier New"/>
              </a:rPr>
              <a:t>.pageURL</a:t>
            </a:r>
            <a:r>
              <a:rPr lang="en-US" sz="1600" b="1" dirty="0">
                <a:solidFill>
                  <a:srgbClr val="FF0000"/>
                </a:solidFill>
                <a:latin typeface="Courier New"/>
                <a:cs typeface="Courier New"/>
              </a:rPr>
              <a:t> = </a:t>
            </a:r>
            <a:r>
              <a:rPr lang="en-US" sz="1600" b="1" dirty="0" err="1">
                <a:solidFill>
                  <a:srgbClr val="FF0000"/>
                </a:solidFill>
                <a:latin typeface="Courier New"/>
                <a:cs typeface="Courier New"/>
              </a:rPr>
              <a:t>UV.destURL</a:t>
            </a:r>
            <a:r>
              <a:rPr lang="en-US" sz="16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</a:p>
          <a:p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AND 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UV.visitDate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endParaRPr lang="en-US" sz="1600" b="1" dirty="0" smtClean="0">
              <a:solidFill>
                <a:srgbClr val="0000FF"/>
              </a:solidFill>
              <a:latin typeface="Courier New"/>
              <a:cs typeface="Courier New"/>
            </a:endParaRPr>
          </a:p>
          <a:p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  BETWEEN ‘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2000-01-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15’ </a:t>
            </a:r>
          </a:p>
          <a:p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  AND ‘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2000-01-22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’ </a:t>
            </a:r>
            <a:endParaRPr lang="en-US" sz="1600" b="1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r>
              <a:rPr lang="en-US" sz="1600" b="1" dirty="0">
                <a:solidFill>
                  <a:srgbClr val="FF0000"/>
                </a:solidFill>
                <a:latin typeface="Courier New"/>
                <a:cs typeface="Courier New"/>
              </a:rPr>
              <a:t>GROUP BY 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UV.sourceIP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; </a:t>
            </a:r>
          </a:p>
          <a:p>
            <a:endParaRPr lang="en-US" sz="1600" b="1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SELECT 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sourceIP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, </a:t>
            </a:r>
            <a:endParaRPr lang="en-US" sz="1600" b="1" dirty="0" smtClean="0">
              <a:solidFill>
                <a:srgbClr val="0000FF"/>
              </a:solidFill>
              <a:latin typeface="Courier New"/>
              <a:cs typeface="Courier New"/>
            </a:endParaRPr>
          </a:p>
          <a:p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      </a:t>
            </a:r>
            <a:r>
              <a:rPr lang="en-US" sz="1600" b="1" dirty="0" err="1" smtClean="0">
                <a:solidFill>
                  <a:srgbClr val="0000FF"/>
                </a:solidFill>
                <a:latin typeface="Courier New"/>
                <a:cs typeface="Courier New"/>
              </a:rPr>
              <a:t>totalRevenue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, </a:t>
            </a:r>
            <a:endParaRPr lang="en-US" sz="1600" b="1" dirty="0" smtClean="0">
              <a:solidFill>
                <a:srgbClr val="0000FF"/>
              </a:solidFill>
              <a:latin typeface="Courier New"/>
              <a:cs typeface="Courier New"/>
            </a:endParaRPr>
          </a:p>
          <a:p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      </a:t>
            </a:r>
            <a:r>
              <a:rPr lang="en-US" sz="1600" b="1" dirty="0" err="1" smtClean="0">
                <a:solidFill>
                  <a:srgbClr val="0000FF"/>
                </a:solidFill>
                <a:latin typeface="Courier New"/>
                <a:cs typeface="Courier New"/>
              </a:rPr>
              <a:t>avgPageRank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endParaRPr lang="en-US" sz="1600" b="1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FROM Temp </a:t>
            </a:r>
          </a:p>
          <a:p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ORDER BY 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totalRevenueDESC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endParaRPr lang="en-US" sz="1600" b="1" dirty="0" smtClean="0">
              <a:solidFill>
                <a:srgbClr val="0000FF"/>
              </a:solidFill>
              <a:latin typeface="Courier New"/>
              <a:cs typeface="Courier New"/>
            </a:endParaRPr>
          </a:p>
          <a:p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LIMIT 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1; </a:t>
            </a:r>
          </a:p>
        </p:txBody>
      </p:sp>
      <p:pic>
        <p:nvPicPr>
          <p:cNvPr id="7" name="Picture 6" descr="Picture 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953" y="2270125"/>
            <a:ext cx="5219047" cy="405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930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RDBMS history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RDBMS vs. </a:t>
            </a:r>
            <a:r>
              <a:rPr lang="en-US" sz="2400" dirty="0" err="1" smtClean="0">
                <a:solidFill>
                  <a:schemeClr val="bg1">
                    <a:lumMod val="75000"/>
                  </a:schemeClr>
                </a:solidFill>
              </a:rPr>
              <a:t>MapReduce</a:t>
            </a:r>
            <a:endParaRPr lang="en-US" sz="2400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Pavlo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2009</a:t>
            </a:r>
          </a:p>
          <a:p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DB-as-a-Service</a:t>
            </a:r>
          </a:p>
          <a:p>
            <a:pPr lvl="1"/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SQL Azure</a:t>
            </a:r>
          </a:p>
          <a:p>
            <a:pPr lvl="1"/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Amazon RDS</a:t>
            </a:r>
            <a:endParaRPr lang="en-US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sz="2400" dirty="0" smtClean="0"/>
              <a:t>Query-as-a-Service</a:t>
            </a:r>
          </a:p>
          <a:p>
            <a:pPr lvl="1"/>
            <a:r>
              <a:rPr lang="en-US" sz="2000" dirty="0" smtClean="0"/>
              <a:t>Fusion Tables</a:t>
            </a:r>
          </a:p>
          <a:p>
            <a:pPr lvl="1"/>
            <a:r>
              <a:rPr lang="en-US" sz="2000" dirty="0" err="1" smtClean="0"/>
              <a:t>SQLShare</a:t>
            </a:r>
            <a:endParaRPr lang="en-US" sz="2000" dirty="0" smtClean="0"/>
          </a:p>
          <a:p>
            <a:r>
              <a:rPr lang="en-US" sz="2800" dirty="0" smtClean="0"/>
              <a:t>Next 2 weeks: </a:t>
            </a:r>
            <a:r>
              <a:rPr lang="en-US" sz="2800" dirty="0" err="1" smtClean="0"/>
              <a:t>NoSQL</a:t>
            </a:r>
            <a:r>
              <a:rPr lang="en-US" sz="2800" dirty="0" smtClean="0"/>
              <a:t>, key-value stores</a:t>
            </a:r>
          </a:p>
          <a:p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7EC10-11C5-F74F-953C-2601C3542D10}" type="datetime1">
              <a:rPr lang="en-US" smtClean="0"/>
              <a:pPr/>
              <a:t>4/22/12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 Howe, eScience Institute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7FC58-7A22-DA42-B6BE-5CC9CB6C7B5E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42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</a:t>
            </a:r>
            <a:r>
              <a:rPr lang="en-US" dirty="0" err="1" smtClean="0"/>
              <a:t>DBaaS</a:t>
            </a:r>
            <a:r>
              <a:rPr lang="en-US" dirty="0" smtClean="0"/>
              <a:t> offerings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Mostly hosted off-the-shelf databases </a:t>
            </a:r>
          </a:p>
          <a:p>
            <a:pPr lvl="1"/>
            <a:r>
              <a:rPr lang="en-US" sz="1800" dirty="0" smtClean="0"/>
              <a:t>Amazon RDS: MySQL, Oracle, and soon SQL Server</a:t>
            </a:r>
          </a:p>
          <a:p>
            <a:pPr lvl="1"/>
            <a:r>
              <a:rPr lang="en-US" sz="1800" dirty="0" smtClean="0"/>
              <a:t>Microsoft SQL Azure: SQL Server (not quite identical)</a:t>
            </a:r>
          </a:p>
          <a:p>
            <a:pPr lvl="1"/>
            <a:r>
              <a:rPr lang="en-US" sz="1800" dirty="0" err="1" smtClean="0"/>
              <a:t>Database.com</a:t>
            </a:r>
            <a:r>
              <a:rPr lang="en-US" sz="1800" dirty="0" smtClean="0"/>
              <a:t>: Oracle</a:t>
            </a:r>
          </a:p>
          <a:p>
            <a:r>
              <a:rPr lang="en-US" sz="2000" dirty="0" smtClean="0"/>
              <a:t>Some convenience features</a:t>
            </a:r>
          </a:p>
          <a:p>
            <a:pPr lvl="1"/>
            <a:r>
              <a:rPr lang="en-US" sz="1800" dirty="0" smtClean="0"/>
              <a:t>multi-zone availability</a:t>
            </a:r>
          </a:p>
          <a:p>
            <a:pPr lvl="1"/>
            <a:r>
              <a:rPr lang="en-US" sz="1800" dirty="0" smtClean="0"/>
              <a:t>automatic backup</a:t>
            </a:r>
          </a:p>
          <a:p>
            <a:r>
              <a:rPr lang="en-US" sz="2000" dirty="0" smtClean="0"/>
              <a:t>As of yet, no full SQL, fully parallel database services</a:t>
            </a:r>
          </a:p>
          <a:p>
            <a:pPr lvl="1"/>
            <a:r>
              <a:rPr lang="en-US" sz="1800" dirty="0" smtClean="0"/>
              <a:t>stay tuned to the </a:t>
            </a:r>
            <a:r>
              <a:rPr lang="en-US" sz="1800" dirty="0" err="1" smtClean="0"/>
              <a:t>RelationalCloud</a:t>
            </a:r>
            <a:r>
              <a:rPr lang="en-US" sz="1800" dirty="0" smtClean="0"/>
              <a:t> project at MIT</a:t>
            </a:r>
          </a:p>
          <a:p>
            <a:r>
              <a:rPr lang="en-US" sz="2000" dirty="0" smtClean="0"/>
              <a:t>Issues to consider as a designer:</a:t>
            </a:r>
          </a:p>
          <a:p>
            <a:pPr lvl="1"/>
            <a:r>
              <a:rPr lang="en-US" sz="1800" dirty="0" smtClean="0"/>
              <a:t>multi-tenancy, privacy, scale-out</a:t>
            </a:r>
          </a:p>
          <a:p>
            <a:r>
              <a:rPr lang="en-US" sz="2000" dirty="0" smtClean="0"/>
              <a:t>Issues to consider as a user:</a:t>
            </a:r>
          </a:p>
          <a:p>
            <a:pPr lvl="1"/>
            <a:r>
              <a:rPr lang="en-US" sz="1800" dirty="0" smtClean="0"/>
              <a:t>performance, reliability, predictability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E1A87-2965-BD4C-930B-7266289817F3}" type="datetime1">
              <a:rPr lang="en-US" smtClean="0"/>
              <a:pPr/>
              <a:t>4/22/12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 Howe, eScience Institute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DC93-4935-904A-A35B-D9D8A9FF88B0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53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RDBMS history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RDBMS vs. </a:t>
            </a:r>
            <a:r>
              <a:rPr lang="en-US" sz="2400" dirty="0" err="1" smtClean="0">
                <a:solidFill>
                  <a:schemeClr val="bg1">
                    <a:lumMod val="75000"/>
                  </a:schemeClr>
                </a:solidFill>
              </a:rPr>
              <a:t>MapReduce</a:t>
            </a:r>
            <a:endParaRPr lang="en-US" sz="2400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Pavlo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2009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DB-as-a-Service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SQL Azure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Amazon RDS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Query-as-a-Service</a:t>
            </a:r>
          </a:p>
          <a:p>
            <a:pPr lvl="1"/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Fusion Tables</a:t>
            </a:r>
          </a:p>
          <a:p>
            <a:pPr lvl="1"/>
            <a:r>
              <a:rPr lang="en-US" sz="20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SQLShare</a:t>
            </a:r>
            <a:endParaRPr lang="en-US" sz="20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sz="2800" dirty="0" smtClean="0"/>
              <a:t>Next 2 weeks: </a:t>
            </a:r>
            <a:r>
              <a:rPr lang="en-US" sz="2800" dirty="0" err="1" smtClean="0"/>
              <a:t>NoSQL</a:t>
            </a:r>
            <a:r>
              <a:rPr lang="en-US" sz="2800" dirty="0" smtClean="0"/>
              <a:t>, key-value stores</a:t>
            </a:r>
          </a:p>
          <a:p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7EC10-11C5-F74F-953C-2601C3542D10}" type="datetime1">
              <a:rPr lang="en-US" smtClean="0"/>
              <a:pPr/>
              <a:t>4/23/12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 Howe, eScience Institute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7FC58-7A22-DA42-B6BE-5CC9CB6C7B5E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00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Database-as-a-Service For the 99%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21197-7CE2-9F4A-970C-A346EB0DEEF0}" type="datetime1">
              <a:rPr lang="en-US" smtClean="0"/>
              <a:t>4/23/12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Bill Howe, UW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0DD67-BB51-4341-BE04-6FACCCE28F1F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10" name="Picture 9" descr="Moore_Logo_(High_Res).jpg                                      002A88A3Macintosh HD                   C63A6B94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304800"/>
            <a:ext cx="2270126" cy="929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877" y="168275"/>
            <a:ext cx="1180648" cy="1180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11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Problem</a:t>
            </a:r>
          </a:p>
        </p:txBody>
      </p:sp>
      <p:sp>
        <p:nvSpPr>
          <p:cNvPr id="24578" name="Rectangle 7"/>
          <p:cNvSpPr>
            <a:spLocks noChangeArrowheads="1"/>
          </p:cNvSpPr>
          <p:nvPr/>
        </p:nvSpPr>
        <p:spPr bwMode="auto">
          <a:xfrm>
            <a:off x="746125" y="1441450"/>
            <a:ext cx="772795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0"/>
              <a:buNone/>
            </a:pPr>
            <a:endParaRPr lang="en-US" sz="3200" i="1">
              <a:latin typeface="Arial" charset="0"/>
            </a:endParaRPr>
          </a:p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0"/>
              <a:buNone/>
            </a:pPr>
            <a:r>
              <a:rPr lang="en-US" sz="3200" i="1">
                <a:latin typeface="Arial" charset="0"/>
              </a:rPr>
              <a:t>How much time do you spend </a:t>
            </a:r>
            <a:r>
              <a:rPr lang="ja-JP" altLang="en-US" sz="3200" i="1">
                <a:latin typeface="Arial" charset="0"/>
              </a:rPr>
              <a:t>“</a:t>
            </a:r>
            <a:r>
              <a:rPr lang="en-US" altLang="ja-JP" sz="3200" i="1">
                <a:latin typeface="Arial" charset="0"/>
              </a:rPr>
              <a:t>handling data</a:t>
            </a:r>
            <a:r>
              <a:rPr lang="ja-JP" altLang="en-US" sz="3200" i="1">
                <a:latin typeface="Arial" charset="0"/>
              </a:rPr>
              <a:t>”</a:t>
            </a:r>
            <a:r>
              <a:rPr lang="en-US" altLang="ja-JP" sz="3200" i="1">
                <a:latin typeface="Arial" charset="0"/>
              </a:rPr>
              <a:t> as opposed to </a:t>
            </a:r>
            <a:r>
              <a:rPr lang="ja-JP" altLang="en-US" sz="3200" i="1">
                <a:latin typeface="Arial" charset="0"/>
              </a:rPr>
              <a:t>“</a:t>
            </a:r>
            <a:r>
              <a:rPr lang="en-US" altLang="ja-JP" sz="3200" i="1">
                <a:latin typeface="Arial" charset="0"/>
              </a:rPr>
              <a:t>doing science</a:t>
            </a:r>
            <a:r>
              <a:rPr lang="ja-JP" altLang="en-US" sz="3200" i="1">
                <a:latin typeface="Arial" charset="0"/>
              </a:rPr>
              <a:t>”</a:t>
            </a:r>
            <a:r>
              <a:rPr lang="en-US" altLang="ja-JP" sz="3200" i="1">
                <a:latin typeface="Arial" charset="0"/>
              </a:rPr>
              <a:t>?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0"/>
              <a:buNone/>
            </a:pPr>
            <a:endParaRPr lang="en-US" sz="3200" i="1">
              <a:latin typeface="Arial" charset="0"/>
            </a:endParaRPr>
          </a:p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0"/>
              <a:buNone/>
            </a:pPr>
            <a:endParaRPr lang="en-US" sz="3200" i="1">
              <a:latin typeface="Arial" charset="0"/>
            </a:endParaRPr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1203325" y="4168775"/>
            <a:ext cx="27320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sz="3200" i="1">
                <a:latin typeface="Arial" charset="0"/>
                <a:cs typeface="+mn-cs"/>
              </a:rPr>
              <a:t>Mode answer:</a:t>
            </a:r>
          </a:p>
        </p:txBody>
      </p:sp>
      <p:sp>
        <p:nvSpPr>
          <p:cNvPr id="10248" name="Rectangle 8"/>
          <p:cNvSpPr>
            <a:spLocks noChangeArrowheads="1"/>
          </p:cNvSpPr>
          <p:nvPr/>
        </p:nvSpPr>
        <p:spPr bwMode="auto">
          <a:xfrm>
            <a:off x="3935413" y="4168775"/>
            <a:ext cx="12668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ja-JP" altLang="en-US" sz="3200" i="1">
                <a:latin typeface="Arial" charset="0"/>
                <a:cs typeface="+mn-cs"/>
              </a:rPr>
              <a:t>“</a:t>
            </a:r>
            <a:r>
              <a:rPr lang="en-US" sz="3200" i="1">
                <a:latin typeface="Arial" charset="0"/>
                <a:cs typeface="+mn-cs"/>
              </a:rPr>
              <a:t>90%</a:t>
            </a:r>
            <a:r>
              <a:rPr lang="ja-JP" altLang="en-US" sz="3200" i="1">
                <a:latin typeface="Arial" charset="0"/>
                <a:cs typeface="+mn-cs"/>
              </a:rPr>
              <a:t>”</a:t>
            </a:r>
            <a:endParaRPr lang="en-US" sz="3200" i="1">
              <a:latin typeface="Arial" charset="0"/>
              <a:cs typeface="+mn-cs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59817-D770-9F4A-960E-869D11C86508}" type="datetime1">
              <a:rPr lang="en-US" smtClean="0"/>
              <a:t>4/23/12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Bill Howe, UW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057719"/>
      </p:ext>
    </p:extLst>
  </p:cSld>
  <p:clrMapOvr>
    <a:masterClrMapping/>
  </p:clrMapOvr>
  <p:transition xmlns:p14="http://schemas.microsoft.com/office/powerpoint/2010/main" advTm="1500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8" grpId="0" build="p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3"/>
          <p:cNvSpPr>
            <a:spLocks noGrp="1"/>
          </p:cNvSpPr>
          <p:nvPr>
            <p:ph type="dt" sz="quarter" idx="4294967295"/>
          </p:nvPr>
        </p:nvSpPr>
        <p:spPr>
          <a:xfrm>
            <a:off x="1806575" y="6327775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EBF6645-709B-2540-938B-B412883C0035}" type="datetime1">
              <a:rPr lang="en-US" smtClean="0"/>
              <a:t>4/23/12</a:t>
            </a:fld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Bill Howe, UW</a:t>
            </a:r>
            <a:endParaRPr lang="en-US"/>
          </a:p>
        </p:txBody>
      </p:sp>
      <p:sp>
        <p:nvSpPr>
          <p:cNvPr id="26627" name="Rectangle 15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Simple Example</a:t>
            </a:r>
          </a:p>
        </p:txBody>
      </p:sp>
      <p:graphicFrame>
        <p:nvGraphicFramePr>
          <p:cNvPr id="26629" name="Object 3"/>
          <p:cNvGraphicFramePr>
            <a:graphicFrameLocks noChangeAspect="1"/>
          </p:cNvGraphicFramePr>
          <p:nvPr/>
        </p:nvGraphicFramePr>
        <p:xfrm>
          <a:off x="47625" y="457200"/>
          <a:ext cx="9032875" cy="2481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Worksheet" r:id="rId4" imgW="9029700" imgH="2476500" progId="Excel.Sheet.8">
                  <p:embed/>
                </p:oleObj>
              </mc:Choice>
              <mc:Fallback>
                <p:oleObj name="Worksheet" r:id="rId4" imgW="9029700" imgH="247650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25" y="457200"/>
                        <a:ext cx="9032875" cy="24812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5400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0" name="Rectangle 4"/>
          <p:cNvSpPr>
            <a:spLocks noChangeArrowheads="1"/>
          </p:cNvSpPr>
          <p:nvPr/>
        </p:nvSpPr>
        <p:spPr bwMode="auto">
          <a:xfrm>
            <a:off x="0" y="152400"/>
            <a:ext cx="58658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 b="1">
                <a:solidFill>
                  <a:schemeClr val="accent2"/>
                </a:solidFill>
                <a:latin typeface="Lucida Grande" charset="0"/>
              </a:rPr>
              <a:t>ANNOTATIONSUMMARY-COMBINEDORFANNOTATION16_Phaeo_genome</a:t>
            </a:r>
          </a:p>
        </p:txBody>
      </p:sp>
      <p:graphicFrame>
        <p:nvGraphicFramePr>
          <p:cNvPr id="26631" name="Object 5"/>
          <p:cNvGraphicFramePr>
            <a:graphicFrameLocks noChangeAspect="1"/>
          </p:cNvGraphicFramePr>
          <p:nvPr/>
        </p:nvGraphicFramePr>
        <p:xfrm>
          <a:off x="457200" y="3676650"/>
          <a:ext cx="8334375" cy="165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Worksheet" r:id="rId6" imgW="8331200" imgH="1663700" progId="Excel.Sheet.8">
                  <p:embed/>
                </p:oleObj>
              </mc:Choice>
              <mc:Fallback>
                <p:oleObj name="Worksheet" r:id="rId6" imgW="8331200" imgH="166370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676650"/>
                        <a:ext cx="8334375" cy="165735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2" name="Rectangle 6"/>
          <p:cNvSpPr>
            <a:spLocks noChangeArrowheads="1"/>
          </p:cNvSpPr>
          <p:nvPr/>
        </p:nvSpPr>
        <p:spPr bwMode="auto">
          <a:xfrm>
            <a:off x="381000" y="3325813"/>
            <a:ext cx="2919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 b="1">
                <a:solidFill>
                  <a:schemeClr val="hlink"/>
                </a:solidFill>
                <a:latin typeface="Lucida Grande" charset="0"/>
              </a:rPr>
              <a:t>COGAnnotation_coastal_sample.txt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336800" y="2057400"/>
            <a:ext cx="1339850" cy="3143250"/>
            <a:chOff x="1472" y="1296"/>
            <a:chExt cx="844" cy="1980"/>
          </a:xfrm>
        </p:grpSpPr>
        <p:sp>
          <p:nvSpPr>
            <p:cNvPr id="26634" name="AutoShape 8"/>
            <p:cNvSpPr>
              <a:spLocks noChangeArrowheads="1"/>
            </p:cNvSpPr>
            <p:nvPr/>
          </p:nvSpPr>
          <p:spPr bwMode="auto">
            <a:xfrm>
              <a:off x="1472" y="2788"/>
              <a:ext cx="528" cy="192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35" name="AutoShape 9"/>
            <p:cNvSpPr>
              <a:spLocks noChangeArrowheads="1"/>
            </p:cNvSpPr>
            <p:nvPr/>
          </p:nvSpPr>
          <p:spPr bwMode="auto">
            <a:xfrm>
              <a:off x="1776" y="1296"/>
              <a:ext cx="528" cy="192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36" name="AutoShape 10"/>
            <p:cNvSpPr>
              <a:spLocks noChangeArrowheads="1"/>
            </p:cNvSpPr>
            <p:nvPr/>
          </p:nvSpPr>
          <p:spPr bwMode="auto">
            <a:xfrm>
              <a:off x="1776" y="1488"/>
              <a:ext cx="528" cy="192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37" name="AutoShape 11"/>
            <p:cNvSpPr>
              <a:spLocks noChangeArrowheads="1"/>
            </p:cNvSpPr>
            <p:nvPr/>
          </p:nvSpPr>
          <p:spPr bwMode="auto">
            <a:xfrm>
              <a:off x="1488" y="3084"/>
              <a:ext cx="528" cy="192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6638" name="AutoShape 12"/>
            <p:cNvCxnSpPr>
              <a:cxnSpLocks noChangeShapeType="1"/>
              <a:stCxn id="26636" idx="1"/>
              <a:endCxn id="26637" idx="1"/>
            </p:cNvCxnSpPr>
            <p:nvPr/>
          </p:nvCxnSpPr>
          <p:spPr bwMode="auto">
            <a:xfrm rot="10800000" flipV="1">
              <a:off x="1476" y="1584"/>
              <a:ext cx="288" cy="1596"/>
            </a:xfrm>
            <a:prstGeom prst="curvedConnector3">
              <a:avLst>
                <a:gd name="adj1" fmla="val 145833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39" name="AutoShape 13"/>
            <p:cNvCxnSpPr>
              <a:cxnSpLocks noChangeShapeType="1"/>
              <a:stCxn id="26635" idx="3"/>
              <a:endCxn id="26634" idx="3"/>
            </p:cNvCxnSpPr>
            <p:nvPr/>
          </p:nvCxnSpPr>
          <p:spPr bwMode="auto">
            <a:xfrm flipH="1">
              <a:off x="2012" y="1392"/>
              <a:ext cx="304" cy="1492"/>
            </a:xfrm>
            <a:prstGeom prst="curvedConnector3">
              <a:avLst>
                <a:gd name="adj1" fmla="val -43421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" name="Rectangle 2"/>
          <p:cNvSpPr/>
          <p:nvPr/>
        </p:nvSpPr>
        <p:spPr>
          <a:xfrm>
            <a:off x="215901" y="6140544"/>
            <a:ext cx="8575674" cy="374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0"/>
              <a:buNone/>
              <a:defRPr/>
            </a:pPr>
            <a:r>
              <a:rPr lang="en-US" sz="1800" dirty="0">
                <a:solidFill>
                  <a:srgbClr val="0070C0"/>
                </a:solidFill>
                <a:latin typeface="Arial" charset="0"/>
              </a:rPr>
              <a:t>SELECT</a:t>
            </a:r>
            <a:r>
              <a:rPr lang="en-US" sz="2000" dirty="0">
                <a:latin typeface="Arial" charset="0"/>
              </a:rPr>
              <a:t> </a:t>
            </a:r>
            <a:r>
              <a:rPr lang="en-US" sz="1800" dirty="0" smtClean="0">
                <a:solidFill>
                  <a:srgbClr val="FF5050"/>
                </a:solidFill>
                <a:latin typeface="Arial" charset="0"/>
              </a:rPr>
              <a:t>*</a:t>
            </a:r>
            <a:r>
              <a:rPr lang="en-US" sz="1800" dirty="0" smtClean="0">
                <a:latin typeface="Arial" charset="0"/>
              </a:rPr>
              <a:t> </a:t>
            </a:r>
            <a:r>
              <a:rPr lang="en-US" sz="1800" dirty="0" smtClean="0">
                <a:solidFill>
                  <a:srgbClr val="0070C0"/>
                </a:solidFill>
                <a:latin typeface="Arial" charset="0"/>
              </a:rPr>
              <a:t>FROM</a:t>
            </a:r>
            <a:r>
              <a:rPr lang="en-US" sz="2000" dirty="0" smtClean="0">
                <a:latin typeface="Arial" charset="0"/>
              </a:rPr>
              <a:t> </a:t>
            </a:r>
            <a:r>
              <a:rPr lang="en-US" sz="1800" dirty="0" err="1" smtClean="0">
                <a:latin typeface="Arial" charset="0"/>
              </a:rPr>
              <a:t>Phaeo_genome</a:t>
            </a:r>
            <a:r>
              <a:rPr lang="en-US" sz="1800" dirty="0" smtClean="0">
                <a:latin typeface="Arial" charset="0"/>
              </a:rPr>
              <a:t> p, </a:t>
            </a:r>
            <a:r>
              <a:rPr lang="en-US" sz="1800" dirty="0" err="1" smtClean="0">
                <a:latin typeface="Arial" charset="0"/>
              </a:rPr>
              <a:t>coastal_sample</a:t>
            </a:r>
            <a:r>
              <a:rPr lang="en-US" sz="1800" dirty="0" smtClean="0">
                <a:latin typeface="Arial" charset="0"/>
              </a:rPr>
              <a:t> c </a:t>
            </a:r>
            <a:r>
              <a:rPr lang="en-US" sz="1800" dirty="0" smtClean="0">
                <a:solidFill>
                  <a:srgbClr val="0070C0"/>
                </a:solidFill>
                <a:latin typeface="Arial" charset="0"/>
              </a:rPr>
              <a:t>WHERE </a:t>
            </a:r>
            <a:r>
              <a:rPr lang="en-US" sz="1800" dirty="0" err="1" smtClean="0">
                <a:latin typeface="Arial" charset="0"/>
              </a:rPr>
              <a:t>p.COG_hit</a:t>
            </a:r>
            <a:r>
              <a:rPr lang="en-US" sz="1800" dirty="0" smtClean="0">
                <a:latin typeface="Arial" charset="0"/>
              </a:rPr>
              <a:t> = </a:t>
            </a:r>
            <a:r>
              <a:rPr lang="en-US" sz="1800" dirty="0" err="1" smtClean="0">
                <a:latin typeface="Arial" charset="0"/>
              </a:rPr>
              <a:t>c.hit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625689"/>
      </p:ext>
    </p:extLst>
  </p:cSld>
  <p:clrMapOvr>
    <a:masterClrMapping/>
  </p:clrMapOvr>
  <p:transition xmlns:p14="http://schemas.microsoft.com/office/powerpoint/2010/main" advTm="1500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74650" y="1346200"/>
            <a:ext cx="8443913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Frutiger 55 Roman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Frutiger 55 Roman"/>
                <a:ea typeface="ＭＳ Ｐゴシック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Frutiger 55 Roman"/>
                <a:ea typeface="ＭＳ Ｐゴシック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Frutiger 55 Roman"/>
                <a:ea typeface="ＭＳ Ｐゴシック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Frutiger 55 Roman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smtClean="0">
              <a:latin typeface="Arial" charset="0"/>
            </a:endParaRPr>
          </a:p>
          <a:p>
            <a:r>
              <a:rPr lang="en-US" sz="2800" smtClean="0">
                <a:latin typeface="Arial" charset="0"/>
              </a:rPr>
              <a:t>Which samples have not been cloned?</a:t>
            </a:r>
            <a:endParaRPr lang="en-US" sz="1800" smtClean="0">
              <a:solidFill>
                <a:srgbClr val="0070C0"/>
              </a:solidFill>
              <a:latin typeface="Arial" charset="0"/>
            </a:endParaRPr>
          </a:p>
          <a:p>
            <a:endParaRPr lang="en-US" sz="2800">
              <a:latin typeface="Arial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739775" y="3414713"/>
            <a:ext cx="5894388" cy="162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0"/>
              <a:buNone/>
              <a:defRPr/>
            </a:pPr>
            <a:r>
              <a:rPr lang="en-US" sz="2000" dirty="0">
                <a:solidFill>
                  <a:srgbClr val="0070C0"/>
                </a:solidFill>
                <a:latin typeface="Arial" charset="0"/>
                <a:cs typeface="+mn-cs"/>
              </a:rPr>
              <a:t>SELECT </a:t>
            </a:r>
            <a:r>
              <a:rPr lang="en-US" sz="2000" dirty="0">
                <a:latin typeface="Arial" charset="0"/>
                <a:cs typeface="+mn-cs"/>
              </a:rPr>
              <a:t>*</a:t>
            </a:r>
            <a:r>
              <a:rPr lang="en-US" sz="2400" dirty="0">
                <a:latin typeface="Arial" charset="0"/>
                <a:cs typeface="+mn-cs"/>
              </a:rPr>
              <a:t> </a:t>
            </a:r>
            <a:endParaRPr lang="en-US" sz="2000" dirty="0">
              <a:latin typeface="Arial" charset="0"/>
              <a:cs typeface="+mn-cs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0"/>
              <a:buNone/>
              <a:defRPr/>
            </a:pPr>
            <a:r>
              <a:rPr lang="en-US" sz="2000" dirty="0">
                <a:solidFill>
                  <a:srgbClr val="0070C0"/>
                </a:solidFill>
                <a:latin typeface="Arial" charset="0"/>
                <a:cs typeface="+mn-cs"/>
              </a:rPr>
              <a:t>FROM</a:t>
            </a:r>
            <a:r>
              <a:rPr lang="en-US" sz="2400" dirty="0">
                <a:latin typeface="Arial" charset="0"/>
                <a:cs typeface="+mn-cs"/>
              </a:rPr>
              <a:t> </a:t>
            </a:r>
            <a:r>
              <a:rPr lang="en-US" sz="2000" dirty="0" err="1">
                <a:latin typeface="Arial" charset="0"/>
                <a:cs typeface="+mn-cs"/>
              </a:rPr>
              <a:t>plasmiddb</a:t>
            </a:r>
            <a:endParaRPr lang="en-US" sz="2000" dirty="0">
              <a:latin typeface="Arial" charset="0"/>
              <a:cs typeface="+mn-cs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0"/>
              <a:buNone/>
              <a:defRPr/>
            </a:pPr>
            <a:r>
              <a:rPr lang="en-US" sz="2000" dirty="0">
                <a:solidFill>
                  <a:srgbClr val="0070C0"/>
                </a:solidFill>
                <a:latin typeface="Arial" charset="0"/>
                <a:cs typeface="+mn-cs"/>
              </a:rPr>
              <a:t>WHERE</a:t>
            </a:r>
            <a:r>
              <a:rPr lang="en-US" sz="2400" dirty="0">
                <a:latin typeface="Arial" charset="0"/>
                <a:cs typeface="+mn-cs"/>
              </a:rPr>
              <a:t> </a:t>
            </a:r>
            <a:r>
              <a:rPr lang="en-US" sz="2000" dirty="0">
                <a:solidFill>
                  <a:srgbClr val="FF5050"/>
                </a:solidFill>
                <a:latin typeface="Arial" charset="0"/>
                <a:cs typeface="+mn-cs"/>
              </a:rPr>
              <a:t>NOT </a:t>
            </a:r>
            <a:r>
              <a:rPr lang="en-US" sz="2000" dirty="0">
                <a:latin typeface="Arial" charset="0"/>
                <a:cs typeface="+mn-cs"/>
              </a:rPr>
              <a:t>(</a:t>
            </a:r>
            <a:r>
              <a:rPr lang="en-US" sz="2000" dirty="0">
                <a:solidFill>
                  <a:srgbClr val="FF5050"/>
                </a:solidFill>
                <a:latin typeface="Arial" charset="0"/>
                <a:cs typeface="+mn-cs"/>
              </a:rPr>
              <a:t>ISDATE</a:t>
            </a:r>
            <a:r>
              <a:rPr lang="en-US" sz="2000" dirty="0">
                <a:latin typeface="Arial" charset="0"/>
                <a:cs typeface="+mn-cs"/>
              </a:rPr>
              <a:t>(cloned) </a:t>
            </a:r>
            <a:r>
              <a:rPr lang="en-US" sz="2000" dirty="0">
                <a:solidFill>
                  <a:srgbClr val="FF5050"/>
                </a:solidFill>
                <a:latin typeface="Arial" charset="0"/>
                <a:cs typeface="+mn-cs"/>
              </a:rPr>
              <a:t>OR</a:t>
            </a:r>
            <a:r>
              <a:rPr lang="en-US" sz="2000" dirty="0">
                <a:latin typeface="Arial" charset="0"/>
                <a:cs typeface="+mn-cs"/>
              </a:rPr>
              <a:t> cloned = </a:t>
            </a:r>
            <a:r>
              <a:rPr lang="ja-JP" altLang="en-US" sz="2000" dirty="0">
                <a:latin typeface="Arial" charset="0"/>
                <a:cs typeface="+mn-cs"/>
              </a:rPr>
              <a:t>‘</a:t>
            </a:r>
            <a:r>
              <a:rPr lang="en-US" sz="2000" dirty="0">
                <a:latin typeface="Arial" charset="0"/>
                <a:cs typeface="+mn-cs"/>
              </a:rPr>
              <a:t>yes</a:t>
            </a:r>
            <a:r>
              <a:rPr lang="ja-JP" altLang="en-US" sz="2000" dirty="0">
                <a:latin typeface="Arial" charset="0"/>
                <a:cs typeface="+mn-cs"/>
              </a:rPr>
              <a:t>’</a:t>
            </a:r>
            <a:r>
              <a:rPr lang="en-US" sz="2000" dirty="0">
                <a:latin typeface="Arial" charset="0"/>
                <a:cs typeface="+mn-cs"/>
              </a:rPr>
              <a:t>)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0"/>
              <a:buNone/>
              <a:defRPr/>
            </a:pPr>
            <a:r>
              <a:rPr lang="en-US" sz="2400" dirty="0">
                <a:latin typeface="Arial" charset="0"/>
                <a:cs typeface="+mn-cs"/>
              </a:rPr>
              <a:t> </a:t>
            </a:r>
            <a:endParaRPr lang="en-US" sz="2000" dirty="0">
              <a:latin typeface="Arial" charset="0"/>
              <a:cs typeface="+mn-cs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F71D-1056-C84B-8994-9EDD6B874F2C}" type="datetime1">
              <a:rPr lang="en-US" smtClean="0"/>
              <a:t>4/23/12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Bill Howe, UW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2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4650" y="1066800"/>
            <a:ext cx="8443913" cy="117475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Arial" charset="0"/>
              </a:rPr>
              <a:t>Find all </a:t>
            </a:r>
            <a:r>
              <a:rPr lang="en-US" sz="2400" dirty="0" err="1">
                <a:latin typeface="Arial" charset="0"/>
              </a:rPr>
              <a:t>TIGRFam</a:t>
            </a:r>
            <a:r>
              <a:rPr lang="en-US" sz="2400" dirty="0">
                <a:latin typeface="Arial" charset="0"/>
              </a:rPr>
              <a:t> ids (proteins) that are missing from at least one of three samples (relations)</a:t>
            </a:r>
          </a:p>
        </p:txBody>
      </p:sp>
      <p:sp>
        <p:nvSpPr>
          <p:cNvPr id="144389" name="Rectangle 5"/>
          <p:cNvSpPr>
            <a:spLocks noChangeArrowheads="1"/>
          </p:cNvSpPr>
          <p:nvPr/>
        </p:nvSpPr>
        <p:spPr bwMode="auto">
          <a:xfrm>
            <a:off x="1584325" y="2339975"/>
            <a:ext cx="5356225" cy="399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sz="2000">
                <a:solidFill>
                  <a:srgbClr val="0070C0"/>
                </a:solidFill>
                <a:latin typeface="Arial" charset="0"/>
                <a:cs typeface="+mn-cs"/>
              </a:rPr>
              <a:t>SELECT</a:t>
            </a:r>
            <a:r>
              <a:rPr lang="en-US" sz="1600">
                <a:cs typeface="+mn-cs"/>
              </a:rPr>
              <a:t> col0 </a:t>
            </a:r>
            <a:r>
              <a:rPr lang="en-US" sz="2000">
                <a:solidFill>
                  <a:srgbClr val="0070C0"/>
                </a:solidFill>
                <a:latin typeface="Arial" charset="0"/>
                <a:cs typeface="+mn-cs"/>
              </a:rPr>
              <a:t>FROM</a:t>
            </a:r>
            <a:r>
              <a:rPr lang="en-US" sz="1600">
                <a:cs typeface="+mn-cs"/>
              </a:rPr>
              <a:t> [refseq_hma_fasta_TGIRfam_refs]</a:t>
            </a:r>
          </a:p>
          <a:p>
            <a:pPr>
              <a:defRPr/>
            </a:pPr>
            <a:r>
              <a:rPr lang="en-US" sz="2000">
                <a:solidFill>
                  <a:srgbClr val="0070C0"/>
                </a:solidFill>
                <a:latin typeface="Arial" charset="0"/>
                <a:cs typeface="+mn-cs"/>
              </a:rPr>
              <a:t>UNION</a:t>
            </a:r>
            <a:endParaRPr lang="en-US" sz="1600">
              <a:cs typeface="+mn-cs"/>
            </a:endParaRPr>
          </a:p>
          <a:p>
            <a:pPr>
              <a:defRPr/>
            </a:pPr>
            <a:r>
              <a:rPr lang="en-US" sz="2000">
                <a:solidFill>
                  <a:srgbClr val="0070C0"/>
                </a:solidFill>
                <a:latin typeface="Arial" charset="0"/>
                <a:cs typeface="+mn-cs"/>
              </a:rPr>
              <a:t>SELECT</a:t>
            </a:r>
            <a:r>
              <a:rPr lang="en-US" sz="1600">
                <a:cs typeface="+mn-cs"/>
              </a:rPr>
              <a:t> col0 </a:t>
            </a:r>
            <a:r>
              <a:rPr lang="en-US" sz="2000">
                <a:solidFill>
                  <a:srgbClr val="0070C0"/>
                </a:solidFill>
                <a:latin typeface="Arial" charset="0"/>
                <a:cs typeface="+mn-cs"/>
              </a:rPr>
              <a:t>FROM</a:t>
            </a:r>
            <a:r>
              <a:rPr lang="en-US" sz="1600">
                <a:cs typeface="+mn-cs"/>
              </a:rPr>
              <a:t> [est_hma_fasta_TGIRfam_refs]</a:t>
            </a:r>
          </a:p>
          <a:p>
            <a:pPr>
              <a:defRPr/>
            </a:pPr>
            <a:r>
              <a:rPr lang="en-US" sz="2000">
                <a:solidFill>
                  <a:srgbClr val="0070C0"/>
                </a:solidFill>
                <a:latin typeface="Arial" charset="0"/>
                <a:cs typeface="+mn-cs"/>
              </a:rPr>
              <a:t>UNION</a:t>
            </a:r>
          </a:p>
          <a:p>
            <a:pPr>
              <a:defRPr/>
            </a:pPr>
            <a:r>
              <a:rPr lang="en-US" sz="2000">
                <a:solidFill>
                  <a:srgbClr val="0070C0"/>
                </a:solidFill>
                <a:latin typeface="Arial" charset="0"/>
                <a:cs typeface="+mn-cs"/>
              </a:rPr>
              <a:t>SELECT</a:t>
            </a:r>
            <a:r>
              <a:rPr lang="en-US" sz="1600">
                <a:cs typeface="+mn-cs"/>
              </a:rPr>
              <a:t> col0 </a:t>
            </a:r>
            <a:r>
              <a:rPr lang="en-US" sz="2000">
                <a:solidFill>
                  <a:srgbClr val="0070C0"/>
                </a:solidFill>
                <a:latin typeface="Arial" charset="0"/>
                <a:cs typeface="+mn-cs"/>
              </a:rPr>
              <a:t>FROM</a:t>
            </a:r>
            <a:r>
              <a:rPr lang="en-US" sz="1600">
                <a:cs typeface="+mn-cs"/>
              </a:rPr>
              <a:t> [combo_hma_fasta_TGIRfam_refs]</a:t>
            </a:r>
          </a:p>
          <a:p>
            <a:pPr>
              <a:defRPr/>
            </a:pPr>
            <a:endParaRPr lang="en-US" sz="1600">
              <a:cs typeface="+mn-cs"/>
            </a:endParaRPr>
          </a:p>
          <a:p>
            <a:pPr>
              <a:defRPr/>
            </a:pPr>
            <a:r>
              <a:rPr lang="en-US" sz="2000">
                <a:solidFill>
                  <a:srgbClr val="0070C0"/>
                </a:solidFill>
                <a:latin typeface="Arial" charset="0"/>
                <a:cs typeface="+mn-cs"/>
              </a:rPr>
              <a:t>EXCEPT</a:t>
            </a:r>
            <a:endParaRPr lang="en-US" sz="1600">
              <a:cs typeface="+mn-cs"/>
            </a:endParaRPr>
          </a:p>
          <a:p>
            <a:pPr>
              <a:defRPr/>
            </a:pPr>
            <a:endParaRPr lang="en-US" sz="2000">
              <a:solidFill>
                <a:srgbClr val="0070C0"/>
              </a:solidFill>
              <a:latin typeface="Arial" charset="0"/>
              <a:cs typeface="+mn-cs"/>
            </a:endParaRPr>
          </a:p>
          <a:p>
            <a:pPr>
              <a:defRPr/>
            </a:pPr>
            <a:r>
              <a:rPr lang="en-US" sz="2000">
                <a:solidFill>
                  <a:srgbClr val="0070C0"/>
                </a:solidFill>
                <a:latin typeface="Arial" charset="0"/>
                <a:cs typeface="+mn-cs"/>
              </a:rPr>
              <a:t>SELECT</a:t>
            </a:r>
            <a:r>
              <a:rPr lang="en-US" sz="1600">
                <a:cs typeface="+mn-cs"/>
              </a:rPr>
              <a:t> col0 </a:t>
            </a:r>
            <a:r>
              <a:rPr lang="en-US" sz="2000">
                <a:solidFill>
                  <a:srgbClr val="0070C0"/>
                </a:solidFill>
                <a:latin typeface="Arial" charset="0"/>
                <a:cs typeface="+mn-cs"/>
              </a:rPr>
              <a:t>FROM</a:t>
            </a:r>
            <a:r>
              <a:rPr lang="en-US" sz="1600">
                <a:cs typeface="+mn-cs"/>
              </a:rPr>
              <a:t> [refseq_hma_fasta_TGIRfam_refs]</a:t>
            </a:r>
          </a:p>
          <a:p>
            <a:pPr>
              <a:defRPr/>
            </a:pPr>
            <a:r>
              <a:rPr lang="en-US" sz="2000">
                <a:solidFill>
                  <a:srgbClr val="0070C0"/>
                </a:solidFill>
                <a:latin typeface="Arial" charset="0"/>
                <a:cs typeface="+mn-cs"/>
              </a:rPr>
              <a:t>INTERSECT</a:t>
            </a:r>
            <a:endParaRPr lang="en-US" sz="1600">
              <a:cs typeface="+mn-cs"/>
            </a:endParaRPr>
          </a:p>
          <a:p>
            <a:pPr>
              <a:defRPr/>
            </a:pPr>
            <a:r>
              <a:rPr lang="en-US" sz="2000">
                <a:solidFill>
                  <a:srgbClr val="0070C0"/>
                </a:solidFill>
                <a:latin typeface="Arial" charset="0"/>
                <a:cs typeface="+mn-cs"/>
              </a:rPr>
              <a:t>SELECT</a:t>
            </a:r>
            <a:r>
              <a:rPr lang="en-US" sz="1600">
                <a:cs typeface="+mn-cs"/>
              </a:rPr>
              <a:t> col0 </a:t>
            </a:r>
            <a:r>
              <a:rPr lang="en-US" sz="2000">
                <a:solidFill>
                  <a:srgbClr val="0070C0"/>
                </a:solidFill>
                <a:latin typeface="Arial" charset="0"/>
                <a:cs typeface="+mn-cs"/>
              </a:rPr>
              <a:t>FROM</a:t>
            </a:r>
            <a:r>
              <a:rPr lang="en-US" sz="1600">
                <a:cs typeface="+mn-cs"/>
              </a:rPr>
              <a:t> [est_hma_fasta_TGIRfam_refs]</a:t>
            </a:r>
          </a:p>
          <a:p>
            <a:pPr>
              <a:defRPr/>
            </a:pPr>
            <a:r>
              <a:rPr lang="en-US" sz="2000">
                <a:solidFill>
                  <a:srgbClr val="0070C0"/>
                </a:solidFill>
                <a:latin typeface="Arial" charset="0"/>
                <a:cs typeface="+mn-cs"/>
              </a:rPr>
              <a:t>INTERSECT</a:t>
            </a:r>
          </a:p>
          <a:p>
            <a:pPr>
              <a:defRPr/>
            </a:pPr>
            <a:r>
              <a:rPr lang="en-US" sz="2000">
                <a:solidFill>
                  <a:srgbClr val="0070C0"/>
                </a:solidFill>
                <a:latin typeface="Arial" charset="0"/>
                <a:cs typeface="+mn-cs"/>
              </a:rPr>
              <a:t>SELECT</a:t>
            </a:r>
            <a:r>
              <a:rPr lang="en-US" sz="1600">
                <a:cs typeface="+mn-cs"/>
              </a:rPr>
              <a:t> col0 </a:t>
            </a:r>
            <a:r>
              <a:rPr lang="en-US" sz="2000">
                <a:solidFill>
                  <a:srgbClr val="0070C0"/>
                </a:solidFill>
                <a:latin typeface="Arial" charset="0"/>
                <a:cs typeface="+mn-cs"/>
              </a:rPr>
              <a:t>FROM</a:t>
            </a:r>
            <a:r>
              <a:rPr lang="en-US" sz="1600">
                <a:cs typeface="+mn-cs"/>
              </a:rPr>
              <a:t> [combo_hma_fasta_TGIRfam_refs]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F8840-14DB-624A-9331-9EE53451BF04}" type="datetime1">
              <a:rPr lang="en-US" smtClean="0"/>
              <a:t>4/23/12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Bill Howe, UW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401848"/>
      </p:ext>
    </p:extLst>
  </p:cSld>
  <p:clrMapOvr>
    <a:masterClrMapping/>
  </p:clrMapOvr>
  <p:transition xmlns:p14="http://schemas.microsoft.com/office/powerpoint/2010/main" advTm="1500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9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2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34B7-9FB3-5D49-A5F2-696C0A95E95D}" type="datetime1">
              <a:rPr lang="en-US"/>
              <a:pPr/>
              <a:t>4/22/12</a:t>
            </a:fld>
            <a:endParaRPr lang="en-US" dirty="0"/>
          </a:p>
        </p:txBody>
      </p:sp>
      <p:sp>
        <p:nvSpPr>
          <p:cNvPr id="2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UW</a:t>
            </a:r>
          </a:p>
        </p:txBody>
      </p:sp>
      <p:sp>
        <p:nvSpPr>
          <p:cNvPr id="2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5530A-F27F-FD43-9B7D-4D4AE3FBC77D}" type="slidenum">
              <a:rPr lang="en-US"/>
              <a:pPr/>
              <a:t>6</a:t>
            </a:fld>
            <a:endParaRPr lang="en-US"/>
          </a:p>
        </p:txBody>
      </p:sp>
      <p:sp>
        <p:nvSpPr>
          <p:cNvPr id="568324" name="Title 1"/>
          <p:cNvSpPr>
            <a:spLocks noGrp="1"/>
          </p:cNvSpPr>
          <p:nvPr>
            <p:ph type="title" idx="4294967295"/>
          </p:nvPr>
        </p:nvSpPr>
        <p:spPr>
          <a:xfrm>
            <a:off x="1460500" y="195263"/>
            <a:ext cx="8008938" cy="536575"/>
          </a:xfrm>
        </p:spPr>
        <p:txBody>
          <a:bodyPr anchor="ctr"/>
          <a:lstStyle/>
          <a:p>
            <a:r>
              <a:rPr lang="en-US" sz="3200" dirty="0"/>
              <a:t>Example 1: PageRank</a:t>
            </a:r>
            <a:endParaRPr lang="en-US" dirty="0"/>
          </a:p>
        </p:txBody>
      </p:sp>
      <p:graphicFrame>
        <p:nvGraphicFramePr>
          <p:cNvPr id="568422" name="Group 102"/>
          <p:cNvGraphicFramePr>
            <a:graphicFrameLocks noGrp="1"/>
          </p:cNvGraphicFramePr>
          <p:nvPr>
            <p:ph idx="4294967295"/>
          </p:nvPr>
        </p:nvGraphicFramePr>
        <p:xfrm>
          <a:off x="452438" y="1204913"/>
          <a:ext cx="1955800" cy="2141540"/>
        </p:xfrm>
        <a:graphic>
          <a:graphicData uri="http://schemas.openxmlformats.org/drawingml/2006/table">
            <a:tbl>
              <a:tblPr/>
              <a:tblGrid>
                <a:gridCol w="1222375"/>
                <a:gridCol w="733425"/>
              </a:tblGrid>
              <a:tr h="357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aramond" charset="0"/>
                          <a:ea typeface="ＭＳ Ｐゴシック" charset="0"/>
                        </a:rPr>
                        <a:t>url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aramond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aramond" charset="0"/>
                          <a:ea typeface="ＭＳ Ｐゴシック" charset="0"/>
                        </a:rPr>
                        <a:t>rank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aramond" charset="0"/>
                          <a:ea typeface="ＭＳ Ｐゴシック" charset="0"/>
                          <a:hlinkClick r:id="rId2"/>
                        </a:rPr>
                        <a:t>www.a.com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aramond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aramond" charset="0"/>
                          <a:ea typeface="ＭＳ Ｐゴシック" charset="0"/>
                        </a:rPr>
                        <a:t>1.0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aramond" charset="0"/>
                          <a:ea typeface="ＭＳ Ｐゴシック" charset="0"/>
                          <a:hlinkClick r:id="rId3"/>
                        </a:rPr>
                        <a:t>www.b.com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aramond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aramond" charset="0"/>
                          <a:ea typeface="ＭＳ Ｐゴシック" charset="0"/>
                        </a:rPr>
                        <a:t>1.0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aramond" charset="0"/>
                          <a:ea typeface="ＭＳ Ｐゴシック" charset="0"/>
                          <a:hlinkClick r:id="rId4"/>
                        </a:rPr>
                        <a:t>www.c.com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aramond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aramond" charset="0"/>
                          <a:ea typeface="ＭＳ Ｐゴシック" charset="0"/>
                        </a:rPr>
                        <a:t>1.0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aramond" charset="0"/>
                          <a:ea typeface="ＭＳ Ｐゴシック" charset="0"/>
                          <a:hlinkClick r:id="rId5"/>
                        </a:rPr>
                        <a:t>www.d.com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aramond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aramond" charset="0"/>
                          <a:ea typeface="ＭＳ Ｐゴシック" charset="0"/>
                        </a:rPr>
                        <a:t>1.0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aramond" charset="0"/>
                          <a:ea typeface="ＭＳ Ｐゴシック" charset="0"/>
                          <a:hlinkClick r:id="rId6"/>
                        </a:rPr>
                        <a:t>www.e.com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aramond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aramond" charset="0"/>
                          <a:ea typeface="ＭＳ Ｐゴシック" charset="0"/>
                        </a:rPr>
                        <a:t>1.0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8421" name="Group 101"/>
          <p:cNvGraphicFramePr>
            <a:graphicFrameLocks noGrp="1"/>
          </p:cNvGraphicFramePr>
          <p:nvPr/>
        </p:nvGraphicFramePr>
        <p:xfrm>
          <a:off x="2641600" y="1866900"/>
          <a:ext cx="2362200" cy="3048000"/>
        </p:xfrm>
        <a:graphic>
          <a:graphicData uri="http://schemas.openxmlformats.org/drawingml/2006/table">
            <a:tbl>
              <a:tblPr/>
              <a:tblGrid>
                <a:gridCol w="1181100"/>
                <a:gridCol w="1181100"/>
              </a:tblGrid>
              <a:tr h="3286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url_src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url_dest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01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aramond" charset="0"/>
                          <a:ea typeface="ＭＳ Ｐゴシック" charset="0"/>
                          <a:hlinkClick r:id="rId2"/>
                        </a:rPr>
                        <a:t>www.a.com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aramond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aramond" charset="0"/>
                          <a:ea typeface="ＭＳ Ｐゴシック" charset="0"/>
                          <a:hlinkClick r:id="rId3"/>
                        </a:rPr>
                        <a:t>www.b.com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aramond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01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aramond" charset="0"/>
                          <a:ea typeface="ＭＳ Ｐゴシック" charset="0"/>
                          <a:hlinkClick r:id="rId2"/>
                        </a:rPr>
                        <a:t>www.a.com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aramond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aramond" charset="0"/>
                          <a:ea typeface="ＭＳ Ｐゴシック" charset="0"/>
                          <a:hlinkClick r:id="rId4"/>
                        </a:rPr>
                        <a:t>www.c.com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aramond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01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aramond" charset="0"/>
                          <a:ea typeface="ＭＳ Ｐゴシック" charset="0"/>
                          <a:hlinkClick r:id="rId4"/>
                        </a:rPr>
                        <a:t>www.c.com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aramond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aramond" charset="0"/>
                          <a:ea typeface="ＭＳ Ｐゴシック" charset="0"/>
                          <a:hlinkClick r:id="rId2"/>
                        </a:rPr>
                        <a:t>www.a.com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aramond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01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aramond" charset="0"/>
                          <a:ea typeface="ＭＳ Ｐゴシック" charset="0"/>
                          <a:hlinkClick r:id="rId6"/>
                        </a:rPr>
                        <a:t>www.e.com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aramond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aramond" charset="0"/>
                          <a:ea typeface="ＭＳ Ｐゴシック" charset="0"/>
                          <a:hlinkClick r:id="rId4"/>
                        </a:rPr>
                        <a:t>www.c.com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aramond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01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aramond" charset="0"/>
                          <a:ea typeface="ＭＳ Ｐゴシック" charset="0"/>
                          <a:hlinkClick r:id="rId5"/>
                        </a:rPr>
                        <a:t>www.d.com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aramond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aramond" charset="0"/>
                          <a:ea typeface="ＭＳ Ｐゴシック" charset="0"/>
                          <a:hlinkClick r:id="rId3"/>
                        </a:rPr>
                        <a:t>www.b.com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aramond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01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aramond" charset="0"/>
                          <a:ea typeface="ＭＳ Ｐゴシック" charset="0"/>
                          <a:hlinkClick r:id="rId4"/>
                        </a:rPr>
                        <a:t>www.c.com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aramond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aramond" charset="0"/>
                          <a:ea typeface="ＭＳ Ｐゴシック" charset="0"/>
                          <a:hlinkClick r:id="rId6"/>
                        </a:rPr>
                        <a:t>www.e.com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aramond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01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aramond" charset="0"/>
                          <a:ea typeface="ＭＳ Ｐゴシック" charset="0"/>
                          <a:hlinkClick r:id="rId6"/>
                        </a:rPr>
                        <a:t>www.e.com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aramond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aramond" charset="0"/>
                          <a:ea typeface="ＭＳ Ｐゴシック" charset="0"/>
                          <a:hlinkClick r:id="rId7"/>
                        </a:rPr>
                        <a:t>www.c.om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aramond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01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aramond" charset="0"/>
                          <a:ea typeface="ＭＳ Ｐゴシック" charset="0"/>
                          <a:hlinkClick r:id="rId2"/>
                        </a:rPr>
                        <a:t>www.a.com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aramond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aramond" charset="0"/>
                          <a:ea typeface="ＭＳ Ｐゴシック" charset="0"/>
                          <a:hlinkClick r:id="rId5"/>
                        </a:rPr>
                        <a:t>www.d.com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aramond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06400" y="827088"/>
            <a:ext cx="23669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latin typeface="Arial" charset="0"/>
                <a:cs typeface="ＭＳ Ｐゴシック" charset="0"/>
              </a:rPr>
              <a:t>Rank Table  R</a:t>
            </a:r>
            <a:r>
              <a:rPr lang="en-US" sz="2000" baseline="-25000">
                <a:latin typeface="Arial" charset="0"/>
                <a:cs typeface="ＭＳ Ｐゴシック" charset="0"/>
              </a:rPr>
              <a:t>0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578100" y="1476375"/>
            <a:ext cx="23669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latin typeface="Arial" charset="0"/>
                <a:cs typeface="ＭＳ Ｐゴシック" charset="0"/>
              </a:rPr>
              <a:t>Linkage Table </a:t>
            </a:r>
            <a:r>
              <a:rPr lang="en-US" sz="2000" i="1">
                <a:latin typeface="Arial" charset="0"/>
                <a:cs typeface="ＭＳ Ｐゴシック" charset="0"/>
              </a:rPr>
              <a:t>L</a:t>
            </a:r>
          </a:p>
        </p:txBody>
      </p:sp>
      <p:graphicFrame>
        <p:nvGraphicFramePr>
          <p:cNvPr id="568420" name="Group 100"/>
          <p:cNvGraphicFramePr>
            <a:graphicFrameLocks noGrp="1"/>
          </p:cNvGraphicFramePr>
          <p:nvPr/>
        </p:nvGraphicFramePr>
        <p:xfrm>
          <a:off x="533400" y="4025900"/>
          <a:ext cx="1905000" cy="2011680"/>
        </p:xfrm>
        <a:graphic>
          <a:graphicData uri="http://schemas.openxmlformats.org/drawingml/2006/table">
            <a:tbl>
              <a:tblPr/>
              <a:tblGrid>
                <a:gridCol w="1190625"/>
                <a:gridCol w="714375"/>
              </a:tblGrid>
              <a:tr h="258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aramond" charset="0"/>
                          <a:ea typeface="ＭＳ Ｐゴシック" charset="0"/>
                        </a:rPr>
                        <a:t>url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aramond" charset="0"/>
                          <a:ea typeface="ＭＳ Ｐゴシック" charset="0"/>
                        </a:rPr>
                        <a:t>rank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aramond" charset="0"/>
                          <a:ea typeface="ＭＳ Ｐゴシック" charset="0"/>
                          <a:hlinkClick r:id="rId2"/>
                        </a:rPr>
                        <a:t>www.a.com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aramond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aramond" charset="0"/>
                          <a:ea typeface="ＭＳ Ｐゴシック" charset="0"/>
                        </a:rPr>
                        <a:t>2.13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aramond" charset="0"/>
                          <a:ea typeface="ＭＳ Ｐゴシック" charset="0"/>
                          <a:hlinkClick r:id="rId3"/>
                        </a:rPr>
                        <a:t>www.b.com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aramond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aramond" charset="0"/>
                          <a:ea typeface="ＭＳ Ｐゴシック" charset="0"/>
                        </a:rPr>
                        <a:t>3.89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aramond" charset="0"/>
                          <a:ea typeface="ＭＳ Ｐゴシック" charset="0"/>
                          <a:hlinkClick r:id="rId4"/>
                        </a:rPr>
                        <a:t>www.c.com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aramond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aramond" charset="0"/>
                          <a:ea typeface="ＭＳ Ｐゴシック" charset="0"/>
                        </a:rPr>
                        <a:t>2.60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aramond" charset="0"/>
                          <a:ea typeface="ＭＳ Ｐゴシック" charset="0"/>
                          <a:hlinkClick r:id="rId5"/>
                        </a:rPr>
                        <a:t>www.d.com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aramond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aramond" charset="0"/>
                          <a:ea typeface="ＭＳ Ｐゴシック" charset="0"/>
                        </a:rPr>
                        <a:t>2.60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aramond" charset="0"/>
                          <a:ea typeface="ＭＳ Ｐゴシック" charset="0"/>
                          <a:hlinkClick r:id="rId6"/>
                        </a:rPr>
                        <a:t>www.e.com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aramond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aramond" charset="0"/>
                          <a:ea typeface="ＭＳ Ｐゴシック" charset="0"/>
                        </a:rPr>
                        <a:t>2.13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  <p:sp>
        <p:nvSpPr>
          <p:cNvPr id="173" name="TextBox 172"/>
          <p:cNvSpPr txBox="1">
            <a:spLocks noChangeArrowheads="1"/>
          </p:cNvSpPr>
          <p:nvPr/>
        </p:nvSpPr>
        <p:spPr bwMode="auto">
          <a:xfrm>
            <a:off x="495300" y="3644900"/>
            <a:ext cx="23669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latin typeface="Arial" charset="0"/>
                <a:cs typeface="ＭＳ Ｐゴシック" charset="0"/>
              </a:rPr>
              <a:t>Rank Table  R</a:t>
            </a:r>
            <a:r>
              <a:rPr lang="en-US" sz="2000" baseline="-25000">
                <a:latin typeface="Arial" charset="0"/>
                <a:cs typeface="ＭＳ Ｐゴシック" charset="0"/>
              </a:rPr>
              <a:t>3</a:t>
            </a:r>
          </a:p>
        </p:txBody>
      </p:sp>
      <p:sp>
        <p:nvSpPr>
          <p:cNvPr id="568428" name="Oval 108"/>
          <p:cNvSpPr>
            <a:spLocks noChangeArrowheads="1"/>
          </p:cNvSpPr>
          <p:nvPr/>
        </p:nvSpPr>
        <p:spPr bwMode="auto">
          <a:xfrm>
            <a:off x="5511800" y="3849688"/>
            <a:ext cx="2619375" cy="1766887"/>
          </a:xfrm>
          <a:prstGeom prst="ellipse">
            <a:avLst/>
          </a:prstGeom>
          <a:solidFill>
            <a:srgbClr val="FF99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8429" name="Oval 109"/>
          <p:cNvSpPr>
            <a:spLocks noChangeArrowheads="1"/>
          </p:cNvSpPr>
          <p:nvPr/>
        </p:nvSpPr>
        <p:spPr bwMode="auto">
          <a:xfrm>
            <a:off x="5153025" y="2455863"/>
            <a:ext cx="3990975" cy="1649412"/>
          </a:xfrm>
          <a:prstGeom prst="ellipse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8430" name="Oval 110"/>
          <p:cNvSpPr>
            <a:spLocks noChangeArrowheads="1"/>
          </p:cNvSpPr>
          <p:nvPr/>
        </p:nvSpPr>
        <p:spPr bwMode="auto">
          <a:xfrm>
            <a:off x="5153025" y="1508125"/>
            <a:ext cx="1498600" cy="4046538"/>
          </a:xfrm>
          <a:prstGeom prst="ellipse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3" name="TextBox 192"/>
          <p:cNvSpPr txBox="1">
            <a:spLocks noChangeArrowheads="1"/>
          </p:cNvSpPr>
          <p:nvPr/>
        </p:nvSpPr>
        <p:spPr bwMode="auto">
          <a:xfrm>
            <a:off x="5715000" y="48768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Garamond" charset="0"/>
                <a:cs typeface="ＭＳ Ｐゴシック" charset="0"/>
              </a:rPr>
              <a:t>R</a:t>
            </a:r>
            <a:r>
              <a:rPr lang="en-US" baseline="-25000">
                <a:latin typeface="Garamond" charset="0"/>
                <a:cs typeface="ＭＳ Ｐゴシック" charset="0"/>
              </a:rPr>
              <a:t>i</a:t>
            </a:r>
            <a:r>
              <a:rPr lang="en-US" sz="1800">
                <a:latin typeface="Garamond" charset="0"/>
                <a:cs typeface="ＭＳ Ｐゴシック" charset="0"/>
              </a:rPr>
              <a:t> </a:t>
            </a:r>
          </a:p>
        </p:txBody>
      </p:sp>
      <p:sp>
        <p:nvSpPr>
          <p:cNvPr id="194" name="AutoShape 23"/>
          <p:cNvSpPr>
            <a:spLocks noChangeArrowheads="1"/>
          </p:cNvSpPr>
          <p:nvPr/>
        </p:nvSpPr>
        <p:spPr bwMode="auto">
          <a:xfrm rot="-5400000">
            <a:off x="6705600" y="4038600"/>
            <a:ext cx="152400" cy="304800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 sz="1800">
              <a:latin typeface="Garamond" charset="0"/>
              <a:cs typeface="ＭＳ Ｐゴシック" charset="0"/>
            </a:endParaRPr>
          </a:p>
        </p:txBody>
      </p:sp>
      <p:sp>
        <p:nvSpPr>
          <p:cNvPr id="195" name="TextBox 194"/>
          <p:cNvSpPr txBox="1">
            <a:spLocks noChangeArrowheads="1"/>
          </p:cNvSpPr>
          <p:nvPr/>
        </p:nvSpPr>
        <p:spPr bwMode="auto">
          <a:xfrm>
            <a:off x="7543800" y="4876800"/>
            <a:ext cx="30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Garamond" charset="0"/>
                <a:cs typeface="ＭＳ Ｐゴシック" charset="0"/>
              </a:rPr>
              <a:t>L</a:t>
            </a:r>
          </a:p>
        </p:txBody>
      </p:sp>
      <p:cxnSp>
        <p:nvCxnSpPr>
          <p:cNvPr id="196" name="Straight Arrow Connector 195"/>
          <p:cNvCxnSpPr>
            <a:cxnSpLocks noChangeShapeType="1"/>
          </p:cNvCxnSpPr>
          <p:nvPr/>
        </p:nvCxnSpPr>
        <p:spPr bwMode="auto">
          <a:xfrm rot="10800000">
            <a:off x="7086600" y="4572000"/>
            <a:ext cx="609600" cy="381000"/>
          </a:xfrm>
          <a:prstGeom prst="straightConnector1">
            <a:avLst/>
          </a:prstGeom>
          <a:noFill/>
          <a:ln w="44450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0" name="Straight Arrow Connector 199"/>
          <p:cNvCxnSpPr>
            <a:cxnSpLocks noChangeShapeType="1"/>
          </p:cNvCxnSpPr>
          <p:nvPr/>
        </p:nvCxnSpPr>
        <p:spPr bwMode="auto">
          <a:xfrm flipV="1">
            <a:off x="5943600" y="4572000"/>
            <a:ext cx="533400" cy="381000"/>
          </a:xfrm>
          <a:prstGeom prst="straightConnector1">
            <a:avLst/>
          </a:prstGeom>
          <a:noFill/>
          <a:ln w="44450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3" name="Rectangle 202"/>
          <p:cNvSpPr>
            <a:spLocks noChangeArrowheads="1"/>
          </p:cNvSpPr>
          <p:nvPr/>
        </p:nvSpPr>
        <p:spPr bwMode="auto">
          <a:xfrm>
            <a:off x="5257800" y="3276600"/>
            <a:ext cx="3886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sz="1800">
                <a:latin typeface="Garamond" charset="0"/>
                <a:cs typeface="ＭＳ Ｐゴシック" charset="0"/>
              </a:rPr>
              <a:t>R</a:t>
            </a:r>
            <a:r>
              <a:rPr lang="en-US" sz="1800" baseline="-25000">
                <a:latin typeface="Garamond" charset="0"/>
                <a:cs typeface="ＭＳ Ｐゴシック" charset="0"/>
              </a:rPr>
              <a:t>i</a:t>
            </a:r>
            <a:r>
              <a:rPr lang="en-US" sz="1800">
                <a:latin typeface="Garamond" charset="0"/>
                <a:cs typeface="ＭＳ Ｐゴシック" charset="0"/>
              </a:rPr>
              <a:t>.rank = R</a:t>
            </a:r>
            <a:r>
              <a:rPr lang="en-US" altLang="zh-CN" sz="1800" baseline="-25000">
                <a:latin typeface="Garamond" charset="0"/>
                <a:ea typeface="宋体" charset="0"/>
                <a:cs typeface="宋体" charset="0"/>
              </a:rPr>
              <a:t>i</a:t>
            </a:r>
            <a:r>
              <a:rPr lang="en-US" sz="1800">
                <a:latin typeface="Garamond" charset="0"/>
                <a:cs typeface="ＭＳ Ｐゴシック" charset="0"/>
              </a:rPr>
              <a:t>.rank/</a:t>
            </a:r>
            <a:r>
              <a:rPr lang="el-GR" sz="1800">
                <a:latin typeface="Garamond" charset="0"/>
                <a:cs typeface="ＭＳ Ｐゴシック" charset="0"/>
              </a:rPr>
              <a:t>γ</a:t>
            </a:r>
            <a:r>
              <a:rPr lang="en-US" sz="1800" baseline="-25000">
                <a:latin typeface="Garamond" charset="0"/>
                <a:cs typeface="ＭＳ Ｐゴシック" charset="0"/>
              </a:rPr>
              <a:t>url</a:t>
            </a:r>
            <a:r>
              <a:rPr lang="en-US" sz="1800">
                <a:latin typeface="Garamond" charset="0"/>
                <a:cs typeface="ＭＳ Ｐゴシック" charset="0"/>
              </a:rPr>
              <a:t>COUNT(url_dest)</a:t>
            </a:r>
          </a:p>
        </p:txBody>
      </p:sp>
      <p:cxnSp>
        <p:nvCxnSpPr>
          <p:cNvPr id="204" name="Straight Arrow Connector 203"/>
          <p:cNvCxnSpPr>
            <a:cxnSpLocks noChangeShapeType="1"/>
          </p:cNvCxnSpPr>
          <p:nvPr/>
        </p:nvCxnSpPr>
        <p:spPr bwMode="auto">
          <a:xfrm rot="5400000" flipH="1" flipV="1">
            <a:off x="6573044" y="3848894"/>
            <a:ext cx="381000" cy="1588"/>
          </a:xfrm>
          <a:prstGeom prst="straightConnector1">
            <a:avLst/>
          </a:prstGeom>
          <a:noFill/>
          <a:ln w="44450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1" name="Rectangle 210"/>
          <p:cNvSpPr>
            <a:spLocks noChangeArrowheads="1"/>
          </p:cNvSpPr>
          <p:nvPr/>
        </p:nvSpPr>
        <p:spPr bwMode="auto">
          <a:xfrm>
            <a:off x="6096000" y="4191000"/>
            <a:ext cx="17129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800">
                <a:latin typeface="Garamond" charset="0"/>
                <a:cs typeface="ＭＳ Ｐゴシック" charset="0"/>
              </a:rPr>
              <a:t>R</a:t>
            </a:r>
            <a:r>
              <a:rPr lang="en-US" sz="1800" baseline="-25000">
                <a:latin typeface="Garamond" charset="0"/>
                <a:cs typeface="ＭＳ Ｐゴシック" charset="0"/>
              </a:rPr>
              <a:t>i</a:t>
            </a:r>
            <a:r>
              <a:rPr lang="en-US" sz="1800">
                <a:latin typeface="Garamond" charset="0"/>
                <a:cs typeface="ＭＳ Ｐゴシック" charset="0"/>
              </a:rPr>
              <a:t>.url = L.url_src</a:t>
            </a:r>
          </a:p>
        </p:txBody>
      </p:sp>
      <p:cxnSp>
        <p:nvCxnSpPr>
          <p:cNvPr id="212" name="Straight Arrow Connector 211"/>
          <p:cNvCxnSpPr>
            <a:cxnSpLocks noChangeShapeType="1"/>
          </p:cNvCxnSpPr>
          <p:nvPr/>
        </p:nvCxnSpPr>
        <p:spPr bwMode="auto">
          <a:xfrm rot="5400000" flipH="1" flipV="1">
            <a:off x="6574632" y="3161506"/>
            <a:ext cx="381000" cy="1587"/>
          </a:xfrm>
          <a:prstGeom prst="straightConnector1">
            <a:avLst/>
          </a:prstGeom>
          <a:noFill/>
          <a:ln w="44450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3" name="Rectangle 212"/>
          <p:cNvSpPr>
            <a:spLocks noChangeArrowheads="1"/>
          </p:cNvSpPr>
          <p:nvPr/>
        </p:nvSpPr>
        <p:spPr bwMode="auto">
          <a:xfrm>
            <a:off x="5562600" y="2590800"/>
            <a:ext cx="30638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l-GR" sz="1800">
                <a:latin typeface="Garamond" charset="0"/>
                <a:cs typeface="ＭＳ Ｐゴシック" charset="0"/>
              </a:rPr>
              <a:t>π</a:t>
            </a:r>
            <a:r>
              <a:rPr lang="en-US" sz="1800">
                <a:latin typeface="Garamond" charset="0"/>
                <a:cs typeface="ＭＳ Ｐゴシック" charset="0"/>
              </a:rPr>
              <a:t>(url_dest, </a:t>
            </a:r>
            <a:r>
              <a:rPr lang="el-GR" sz="1800">
                <a:latin typeface="Garamond" charset="0"/>
                <a:cs typeface="ＭＳ Ｐゴシック" charset="0"/>
              </a:rPr>
              <a:t>γ</a:t>
            </a:r>
            <a:r>
              <a:rPr lang="en-US" sz="1800" baseline="-25000">
                <a:latin typeface="Garamond" charset="0"/>
                <a:cs typeface="ＭＳ Ｐゴシック" charset="0"/>
              </a:rPr>
              <a:t>url_dest</a:t>
            </a:r>
            <a:r>
              <a:rPr lang="en-US" sz="1800">
                <a:latin typeface="Garamond" charset="0"/>
                <a:cs typeface="ＭＳ Ｐゴシック" charset="0"/>
              </a:rPr>
              <a:t>SUM(rank))</a:t>
            </a:r>
          </a:p>
        </p:txBody>
      </p:sp>
      <p:cxnSp>
        <p:nvCxnSpPr>
          <p:cNvPr id="214" name="Straight Arrow Connector 213"/>
          <p:cNvCxnSpPr>
            <a:cxnSpLocks noChangeShapeType="1"/>
          </p:cNvCxnSpPr>
          <p:nvPr/>
        </p:nvCxnSpPr>
        <p:spPr bwMode="auto">
          <a:xfrm rot="5400000" flipH="1" flipV="1">
            <a:off x="6592094" y="2399506"/>
            <a:ext cx="381000" cy="1588"/>
          </a:xfrm>
          <a:prstGeom prst="straightConnector1">
            <a:avLst/>
          </a:prstGeom>
          <a:noFill/>
          <a:ln w="44450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5" name="TextBox 214"/>
          <p:cNvSpPr txBox="1">
            <a:spLocks noChangeArrowheads="1"/>
          </p:cNvSpPr>
          <p:nvPr/>
        </p:nvSpPr>
        <p:spPr bwMode="auto">
          <a:xfrm>
            <a:off x="6553200" y="1828800"/>
            <a:ext cx="83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Garamond" charset="0"/>
                <a:cs typeface="ＭＳ Ｐゴシック" charset="0"/>
              </a:rPr>
              <a:t>R</a:t>
            </a:r>
            <a:r>
              <a:rPr lang="en-US" baseline="-25000">
                <a:latin typeface="Garamond" charset="0"/>
                <a:cs typeface="ＭＳ Ｐゴシック" charset="0"/>
              </a:rPr>
              <a:t>i+1</a:t>
            </a:r>
            <a:r>
              <a:rPr lang="en-US" sz="1800">
                <a:latin typeface="Garamond" charset="0"/>
                <a:cs typeface="ＭＳ Ｐゴシック" charset="0"/>
              </a:rPr>
              <a:t> </a:t>
            </a:r>
          </a:p>
        </p:txBody>
      </p:sp>
      <p:sp>
        <p:nvSpPr>
          <p:cNvPr id="568432" name="Freeform 112"/>
          <p:cNvSpPr>
            <a:spLocks/>
          </p:cNvSpPr>
          <p:nvPr/>
        </p:nvSpPr>
        <p:spPr bwMode="auto">
          <a:xfrm>
            <a:off x="5181600" y="1589088"/>
            <a:ext cx="1587500" cy="3475037"/>
          </a:xfrm>
          <a:custGeom>
            <a:avLst/>
            <a:gdLst>
              <a:gd name="T0" fmla="*/ 1000 w 1000"/>
              <a:gd name="T1" fmla="*/ 129 h 2189"/>
              <a:gd name="T2" fmla="*/ 670 w 1000"/>
              <a:gd name="T3" fmla="*/ 88 h 2189"/>
              <a:gd name="T4" fmla="*/ 184 w 1000"/>
              <a:gd name="T5" fmla="*/ 657 h 2189"/>
              <a:gd name="T6" fmla="*/ 10 w 1000"/>
              <a:gd name="T7" fmla="*/ 1226 h 2189"/>
              <a:gd name="T8" fmla="*/ 126 w 1000"/>
              <a:gd name="T9" fmla="*/ 1894 h 2189"/>
              <a:gd name="T10" fmla="*/ 307 w 1000"/>
              <a:gd name="T11" fmla="*/ 2142 h 2189"/>
              <a:gd name="T12" fmla="*/ 373 w 1000"/>
              <a:gd name="T13" fmla="*/ 2175 h 2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00" h="2189">
                <a:moveTo>
                  <a:pt x="1000" y="129"/>
                </a:moveTo>
                <a:cubicBezTo>
                  <a:pt x="903" y="64"/>
                  <a:pt x="806" y="0"/>
                  <a:pt x="670" y="88"/>
                </a:cubicBezTo>
                <a:cubicBezTo>
                  <a:pt x="534" y="176"/>
                  <a:pt x="294" y="467"/>
                  <a:pt x="184" y="657"/>
                </a:cubicBezTo>
                <a:cubicBezTo>
                  <a:pt x="74" y="847"/>
                  <a:pt x="20" y="1020"/>
                  <a:pt x="10" y="1226"/>
                </a:cubicBezTo>
                <a:cubicBezTo>
                  <a:pt x="0" y="1432"/>
                  <a:pt x="76" y="1741"/>
                  <a:pt x="126" y="1894"/>
                </a:cubicBezTo>
                <a:cubicBezTo>
                  <a:pt x="176" y="2047"/>
                  <a:pt x="266" y="2095"/>
                  <a:pt x="307" y="2142"/>
                </a:cubicBezTo>
                <a:cubicBezTo>
                  <a:pt x="348" y="2189"/>
                  <a:pt x="360" y="2182"/>
                  <a:pt x="373" y="2175"/>
                </a:cubicBezTo>
              </a:path>
            </a:pathLst>
          </a:custGeom>
          <a:noFill/>
          <a:ln w="44450">
            <a:solidFill>
              <a:srgbClr val="8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304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8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8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8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8428" grpId="0" animBg="1"/>
      <p:bldP spid="568429" grpId="0" animBg="1"/>
      <p:bldP spid="56843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micaelacrop.tiff                                               0036CC76Macintosh HD                   C63A6B94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67" y="2350966"/>
            <a:ext cx="2514600" cy="3294232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31800"/>
            <a:ext cx="7854696" cy="9144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</a:rPr>
              <a:t>What’</a:t>
            </a:r>
            <a:r>
              <a:rPr lang="en-US" altLang="ja-JP" dirty="0" smtClean="0">
                <a:latin typeface="Arial" charset="0"/>
              </a:rPr>
              <a:t>s </a:t>
            </a:r>
            <a:r>
              <a:rPr lang="en-US" altLang="ja-JP" dirty="0">
                <a:latin typeface="Arial" charset="0"/>
              </a:rPr>
              <a:t>the point?</a:t>
            </a:r>
            <a:endParaRPr lang="en-US" dirty="0">
              <a:latin typeface="Arial" charset="0"/>
            </a:endParaRPr>
          </a:p>
        </p:txBody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4650" y="1346200"/>
            <a:ext cx="8248649" cy="4762500"/>
          </a:xfrm>
        </p:spPr>
        <p:txBody>
          <a:bodyPr/>
          <a:lstStyle/>
          <a:p>
            <a:pPr eaLnBrk="1" hangingPunct="1"/>
            <a:r>
              <a:rPr lang="en-US" sz="2000" dirty="0">
                <a:latin typeface="Arial" charset="0"/>
              </a:rPr>
              <a:t>Databases are underused </a:t>
            </a:r>
            <a:r>
              <a:rPr lang="en-US" sz="2000" dirty="0" smtClean="0">
                <a:latin typeface="Arial" charset="0"/>
              </a:rPr>
              <a:t>by the 99%</a:t>
            </a:r>
            <a:endParaRPr lang="en-US" sz="2000" dirty="0">
              <a:latin typeface="Arial" charset="0"/>
            </a:endParaRPr>
          </a:p>
          <a:p>
            <a:pPr eaLnBrk="1" hangingPunct="1"/>
            <a:r>
              <a:rPr lang="en-US" sz="2000" dirty="0">
                <a:latin typeface="Arial" charset="0"/>
              </a:rPr>
              <a:t>Conventional wisdom </a:t>
            </a:r>
            <a:r>
              <a:rPr lang="en-US" sz="2000" dirty="0" smtClean="0">
                <a:latin typeface="Arial" charset="0"/>
              </a:rPr>
              <a:t>(and the conventional proposal reviewer) says </a:t>
            </a:r>
            <a:r>
              <a:rPr lang="ja-JP" altLang="en-US" sz="2000" dirty="0" smtClean="0">
                <a:latin typeface="Arial" charset="0"/>
              </a:rPr>
              <a:t>“</a:t>
            </a:r>
            <a:r>
              <a:rPr lang="en-US" altLang="ja-JP" sz="2000" dirty="0" smtClean="0">
                <a:latin typeface="Arial" charset="0"/>
              </a:rPr>
              <a:t>Scientists won’t </a:t>
            </a:r>
            <a:r>
              <a:rPr lang="en-US" altLang="ja-JP" sz="2000" dirty="0">
                <a:latin typeface="Arial" charset="0"/>
              </a:rPr>
              <a:t>write SQL</a:t>
            </a:r>
            <a:r>
              <a:rPr lang="ja-JP" altLang="en-US" sz="2000" dirty="0">
                <a:latin typeface="Arial" charset="0"/>
              </a:rPr>
              <a:t>”</a:t>
            </a:r>
            <a:endParaRPr lang="en-US" altLang="ja-JP" sz="2000" dirty="0">
              <a:latin typeface="Arial" charset="0"/>
            </a:endParaRPr>
          </a:p>
          <a:p>
            <a:pPr lvl="1" eaLnBrk="1" hangingPunct="1"/>
            <a:r>
              <a:rPr lang="en-US" sz="1800" dirty="0" smtClean="0">
                <a:latin typeface="Arial" charset="0"/>
              </a:rPr>
              <a:t>This is utter horseshit</a:t>
            </a:r>
          </a:p>
          <a:p>
            <a:pPr lvl="1" eaLnBrk="1" hangingPunct="1"/>
            <a:r>
              <a:rPr lang="en-US" altLang="ja-JP" sz="1800" dirty="0" smtClean="0">
                <a:latin typeface="Arial" charset="0"/>
              </a:rPr>
              <a:t>We corroborate findings by SDSS, etc.</a:t>
            </a:r>
            <a:endParaRPr lang="en-US" altLang="ja-JP" sz="1800" dirty="0">
              <a:latin typeface="Arial" charset="0"/>
            </a:endParaRPr>
          </a:p>
          <a:p>
            <a:pPr eaLnBrk="1" hangingPunct="1"/>
            <a:r>
              <a:rPr lang="en-US" sz="2000" dirty="0">
                <a:latin typeface="Arial" charset="0"/>
              </a:rPr>
              <a:t>Instead, we </a:t>
            </a:r>
            <a:r>
              <a:rPr lang="en-US" sz="2000" dirty="0" smtClean="0">
                <a:latin typeface="Arial" charset="0"/>
              </a:rPr>
              <a:t>implicate difficulty </a:t>
            </a:r>
            <a:r>
              <a:rPr lang="en-US" sz="2000" dirty="0">
                <a:latin typeface="Arial" charset="0"/>
              </a:rPr>
              <a:t>in</a:t>
            </a:r>
          </a:p>
          <a:p>
            <a:pPr lvl="1" eaLnBrk="1" hangingPunct="1"/>
            <a:r>
              <a:rPr lang="en-US" sz="1800" dirty="0">
                <a:latin typeface="Arial" charset="0"/>
              </a:rPr>
              <a:t>installation </a:t>
            </a:r>
          </a:p>
          <a:p>
            <a:pPr lvl="1" eaLnBrk="1" hangingPunct="1"/>
            <a:r>
              <a:rPr lang="en-US" sz="1800" dirty="0">
                <a:latin typeface="Arial" charset="0"/>
              </a:rPr>
              <a:t>configuration</a:t>
            </a:r>
          </a:p>
          <a:p>
            <a:pPr lvl="1" eaLnBrk="1" hangingPunct="1"/>
            <a:r>
              <a:rPr lang="en-US" sz="1800" b="1" dirty="0">
                <a:solidFill>
                  <a:srgbClr val="FF0000"/>
                </a:solidFill>
                <a:latin typeface="Arial" charset="0"/>
              </a:rPr>
              <a:t>schema design</a:t>
            </a:r>
          </a:p>
          <a:p>
            <a:pPr lvl="1" eaLnBrk="1" hangingPunct="1"/>
            <a:r>
              <a:rPr lang="en-US" sz="1800" dirty="0">
                <a:latin typeface="Arial" charset="0"/>
              </a:rPr>
              <a:t>performance tuning</a:t>
            </a:r>
          </a:p>
          <a:p>
            <a:pPr lvl="1" eaLnBrk="1" hangingPunct="1"/>
            <a:r>
              <a:rPr lang="en-US" sz="1800" b="1" dirty="0">
                <a:solidFill>
                  <a:srgbClr val="FF0000"/>
                </a:solidFill>
                <a:latin typeface="Arial" charset="0"/>
              </a:rPr>
              <a:t>data </a:t>
            </a:r>
            <a:r>
              <a:rPr lang="en-US" sz="1800" b="1" dirty="0" smtClean="0">
                <a:solidFill>
                  <a:srgbClr val="FF0000"/>
                </a:solidFill>
                <a:latin typeface="Arial" charset="0"/>
              </a:rPr>
              <a:t>loading</a:t>
            </a:r>
            <a:endParaRPr lang="en-US" sz="1800" b="1" dirty="0">
              <a:solidFill>
                <a:srgbClr val="FF0000"/>
              </a:solidFill>
              <a:latin typeface="Arial" charset="0"/>
            </a:endParaRPr>
          </a:p>
          <a:p>
            <a:pPr lvl="1" eaLnBrk="1" hangingPunct="1"/>
            <a:r>
              <a:rPr lang="en-US" sz="1800" dirty="0">
                <a:latin typeface="Arial" charset="0"/>
              </a:rPr>
              <a:t>app-building (over-reliance on GUIs)</a:t>
            </a:r>
          </a:p>
        </p:txBody>
      </p:sp>
      <p:pic>
        <p:nvPicPr>
          <p:cNvPr id="47109" name="Picture 5" descr="learningSQL.tiff                                               0036CC76Macintosh HD                   C63A6B94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587" y="4191449"/>
            <a:ext cx="2412413" cy="2133151"/>
          </a:xfrm>
          <a:prstGeom prst="rect">
            <a:avLst/>
          </a:prstGeom>
          <a:noFill/>
          <a:ln w="38100">
            <a:solidFill>
              <a:srgbClr val="3399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110" name="Rectangle 6"/>
          <p:cNvSpPr>
            <a:spLocks noChangeArrowheads="1"/>
          </p:cNvSpPr>
          <p:nvPr/>
        </p:nvSpPr>
        <p:spPr bwMode="auto">
          <a:xfrm>
            <a:off x="374650" y="5513152"/>
            <a:ext cx="4921250" cy="595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0"/>
              <a:buNone/>
            </a:pPr>
            <a:r>
              <a:rPr lang="en-US" sz="1800" b="1" i="1" dirty="0" smtClean="0">
                <a:solidFill>
                  <a:srgbClr val="0000FF"/>
                </a:solidFill>
                <a:latin typeface="Arial" charset="0"/>
              </a:rPr>
              <a:t>We ask instead, </a:t>
            </a:r>
            <a:r>
              <a:rPr lang="ja-JP" altLang="en-US" sz="1800" b="1" i="1" dirty="0">
                <a:solidFill>
                  <a:srgbClr val="0000FF"/>
                </a:solidFill>
                <a:latin typeface="Arial" charset="0"/>
              </a:rPr>
              <a:t>“</a:t>
            </a:r>
            <a:r>
              <a:rPr lang="en-US" altLang="ja-JP" sz="1800" b="1" i="1" dirty="0">
                <a:solidFill>
                  <a:srgbClr val="0000FF"/>
                </a:solidFill>
                <a:latin typeface="Arial" charset="0"/>
              </a:rPr>
              <a:t>What kind of platform can support ad hoc scientific Q&amp;</a:t>
            </a:r>
            <a:r>
              <a:rPr lang="en-US" altLang="ja-JP" sz="1800" b="1" i="1" dirty="0" smtClean="0">
                <a:solidFill>
                  <a:srgbClr val="0000FF"/>
                </a:solidFill>
                <a:latin typeface="Arial" charset="0"/>
              </a:rPr>
              <a:t>A with SQL?</a:t>
            </a:r>
            <a:r>
              <a:rPr lang="ja-JP" altLang="en-US" sz="1800" b="1" i="1" dirty="0">
                <a:solidFill>
                  <a:srgbClr val="0000FF"/>
                </a:solidFill>
                <a:latin typeface="Arial" charset="0"/>
              </a:rPr>
              <a:t>”</a:t>
            </a:r>
            <a:endParaRPr lang="en-US" sz="1600" b="1" i="1" u="sng" dirty="0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6D971-F890-A845-87E5-89F1A99CE839}" type="datetime1">
              <a:rPr lang="en-US" smtClean="0"/>
              <a:t>4/23/12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Bill Howe, UW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649273"/>
      </p:ext>
    </p:extLst>
  </p:cSld>
  <p:clrMapOvr>
    <a:masterClrMapping/>
  </p:clrMapOvr>
  <p:transition xmlns:p14="http://schemas.microsoft.com/office/powerpoint/2010/main" advTm="15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0E162-5E18-CC42-AEFF-80654EBA5EC9}" type="datetime1">
              <a:rPr lang="en-US" smtClean="0"/>
              <a:t>4/23/12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Bill Howe, UW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0DD67-BB51-4341-BE04-6FACCCE28F1F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7" name="Picture 6" descr="Picture 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0965"/>
            <a:ext cx="9144000" cy="49714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74253" y="5768975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sqlshare.escience.washington.edu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288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0E162-5E18-CC42-AEFF-80654EBA5EC9}" type="datetime1">
              <a:rPr lang="en-US" smtClean="0"/>
              <a:t>4/23/12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Bill Howe, UW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0DD67-BB51-4341-BE04-6FACCCE28F1F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7" name="Picture 6" descr="Picture 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7900"/>
            <a:ext cx="9144000" cy="48800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74253" y="5768975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sqlshare.escience.washington.edu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266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0E162-5E18-CC42-AEFF-80654EBA5EC9}" type="datetime1">
              <a:rPr lang="en-US" smtClean="0"/>
              <a:t>4/23/12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Bill Howe, UW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0DD67-BB51-4341-BE04-6FACCCE28F1F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7" name="Picture 6" descr="Picture 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1100"/>
            <a:ext cx="9144000" cy="44825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74253" y="5768975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sqlshare.escience.washington.edu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033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0E162-5E18-CC42-AEFF-80654EBA5EC9}" type="datetime1">
              <a:rPr lang="en-US" smtClean="0"/>
              <a:t>4/23/12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Bill Howe, UW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0DD67-BB51-4341-BE04-6FACCCE28F1F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7" name="Picture 6" descr="Picture 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8400"/>
            <a:ext cx="9144000" cy="4509583"/>
          </a:xfrm>
          <a:prstGeom prst="rect">
            <a:avLst/>
          </a:prstGeom>
        </p:spPr>
      </p:pic>
      <p:pic>
        <p:nvPicPr>
          <p:cNvPr id="8" name="Picture 7" descr="Picture 5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562" y="2395040"/>
            <a:ext cx="5333333" cy="698413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874253" y="5768975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sqlshare.escience.washington.edu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78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051103"/>
            <a:ext cx="7772400" cy="136207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50916"/>
            <a:ext cx="7772400" cy="150018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0E162-5E18-CC42-AEFF-80654EBA5EC9}" type="datetime1">
              <a:rPr lang="en-US" smtClean="0"/>
              <a:t>4/23/12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Bill Howe, UW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0DD67-BB51-4341-BE04-6FACCCE28F1F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7" name="Picture 6" descr="Picture 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803"/>
            <a:ext cx="9144000" cy="5631569"/>
          </a:xfrm>
          <a:prstGeom prst="rect">
            <a:avLst/>
          </a:prstGeom>
        </p:spPr>
      </p:pic>
      <p:pic>
        <p:nvPicPr>
          <p:cNvPr id="8" name="Picture 7" descr="Picture 4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73003"/>
            <a:ext cx="6091989" cy="1240788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pic>
        <p:nvPicPr>
          <p:cNvPr id="10" name="Picture 9" descr="Picture 4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39" y="3403312"/>
            <a:ext cx="8444444" cy="723809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2438400" y="6138307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sqlshare.escience.washington.edu</a:t>
            </a:r>
            <a:endParaRPr lang="en-US" dirty="0"/>
          </a:p>
        </p:txBody>
      </p:sp>
      <p:pic>
        <p:nvPicPr>
          <p:cNvPr id="12" name="Picture 11" descr="Picture 6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98" y="609600"/>
            <a:ext cx="2679365" cy="2488889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199110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</a:rPr>
              <a:t>Details</a:t>
            </a:r>
            <a:endParaRPr lang="en-US" dirty="0">
              <a:latin typeface="Arial" charset="0"/>
            </a:endParaRPr>
          </a:p>
        </p:txBody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smtClean="0">
                <a:latin typeface="Arial" charset="0"/>
              </a:rPr>
              <a:t>Backend is Microsoft’s SQL Azure</a:t>
            </a:r>
          </a:p>
          <a:p>
            <a:r>
              <a:rPr lang="en-US" sz="2400" dirty="0" smtClean="0">
                <a:latin typeface="Arial" charset="0"/>
              </a:rPr>
              <a:t>About a year old, essentially zero advertising</a:t>
            </a:r>
            <a:endParaRPr lang="en-US" sz="2400" dirty="0">
              <a:latin typeface="Arial" charset="0"/>
            </a:endParaRPr>
          </a:p>
          <a:p>
            <a:r>
              <a:rPr lang="en-US" sz="2400" dirty="0" smtClean="0">
                <a:latin typeface="Arial" charset="0"/>
              </a:rPr>
              <a:t>50+ active users (UW and external)</a:t>
            </a:r>
            <a:endParaRPr lang="en-US" sz="2400" dirty="0">
              <a:latin typeface="Arial" charset="0"/>
            </a:endParaRPr>
          </a:p>
          <a:p>
            <a:r>
              <a:rPr lang="en-US" sz="2400" dirty="0" smtClean="0">
                <a:latin typeface="Arial" charset="0"/>
              </a:rPr>
              <a:t>2500+ tables/views (~20% are public</a:t>
            </a:r>
          </a:p>
          <a:p>
            <a:r>
              <a:rPr lang="en-US" sz="2400" dirty="0" smtClean="0">
                <a:latin typeface="Arial" charset="0"/>
              </a:rPr>
              <a:t>largest table: 1.1M rows, smallest table: 1 row</a:t>
            </a:r>
          </a:p>
          <a:p>
            <a:r>
              <a:rPr lang="en-US" sz="2400" dirty="0" smtClean="0">
                <a:latin typeface="Arial" charset="0"/>
              </a:rPr>
              <a:t>transitioning to support by UW-IT</a:t>
            </a:r>
          </a:p>
          <a:p>
            <a:endParaRPr lang="en-US" sz="2400" dirty="0" smtClean="0">
              <a:latin typeface="Arial" charset="0"/>
            </a:endParaRPr>
          </a:p>
          <a:p>
            <a:endParaRPr lang="en-US" sz="2400" dirty="0">
              <a:latin typeface="Arial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2BA4-7B90-BF44-8E80-6D115040BDEB}" type="datetime1">
              <a:rPr lang="en-US" smtClean="0"/>
              <a:t>4/23/12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Bill Howe, UW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22922"/>
      </p:ext>
    </p:extLst>
  </p:cSld>
  <p:clrMapOvr>
    <a:masterClrMapping/>
  </p:clrMapOvr>
  <p:transition xmlns:p14="http://schemas.microsoft.com/office/powerpoint/2010/main" advTm="15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71905"/>
            <a:ext cx="7854696" cy="914400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View Semantics and Features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0075" y="1346200"/>
            <a:ext cx="8218488" cy="47625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ja-JP" altLang="en-US" sz="1800" dirty="0">
                <a:latin typeface="Arial" charset="0"/>
              </a:rPr>
              <a:t>“</a:t>
            </a:r>
            <a:r>
              <a:rPr lang="en-US" altLang="ja-JP" sz="1800" dirty="0">
                <a:latin typeface="Arial" charset="0"/>
              </a:rPr>
              <a:t>Saved query</a:t>
            </a:r>
            <a:r>
              <a:rPr lang="ja-JP" altLang="en-US" sz="1800" dirty="0">
                <a:latin typeface="Arial" charset="0"/>
              </a:rPr>
              <a:t>”</a:t>
            </a:r>
            <a:r>
              <a:rPr lang="en-US" altLang="ja-JP" sz="1800" dirty="0">
                <a:latin typeface="Arial" charset="0"/>
              </a:rPr>
              <a:t> = View with attached metadata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latin typeface="Arial" charset="0"/>
              </a:rPr>
              <a:t>Unify views and tables as </a:t>
            </a:r>
            <a:r>
              <a:rPr lang="ja-JP" altLang="en-US" sz="1800" dirty="0">
                <a:latin typeface="Arial" charset="0"/>
              </a:rPr>
              <a:t>“</a:t>
            </a:r>
            <a:r>
              <a:rPr lang="en-US" altLang="ja-JP" sz="1800" dirty="0">
                <a:latin typeface="Arial" charset="0"/>
              </a:rPr>
              <a:t>datasets</a:t>
            </a:r>
            <a:r>
              <a:rPr lang="ja-JP" altLang="en-US" sz="1800" dirty="0">
                <a:latin typeface="Arial" charset="0"/>
              </a:rPr>
              <a:t>”</a:t>
            </a:r>
            <a:r>
              <a:rPr lang="en-US" altLang="ja-JP" sz="1800" dirty="0">
                <a:latin typeface="Arial" charset="0"/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US" sz="1600" b="1" dirty="0">
                <a:latin typeface="Arial" charset="0"/>
              </a:rPr>
              <a:t>table = </a:t>
            </a:r>
            <a:r>
              <a:rPr lang="ja-JP" altLang="en-US" sz="1600" b="1" dirty="0">
                <a:latin typeface="Arial" charset="0"/>
              </a:rPr>
              <a:t>“</a:t>
            </a:r>
            <a:r>
              <a:rPr lang="en-US" altLang="ja-JP" sz="1600" b="1" dirty="0">
                <a:latin typeface="Arial" charset="0"/>
              </a:rPr>
              <a:t>select * from [</a:t>
            </a:r>
            <a:r>
              <a:rPr lang="en-US" altLang="ja-JP" sz="1600" b="1" dirty="0" err="1">
                <a:latin typeface="Arial" charset="0"/>
              </a:rPr>
              <a:t>raw_table</a:t>
            </a:r>
            <a:r>
              <a:rPr lang="en-US" altLang="ja-JP" sz="1600" b="1" dirty="0">
                <a:latin typeface="Arial" charset="0"/>
              </a:rPr>
              <a:t>]</a:t>
            </a:r>
            <a:r>
              <a:rPr lang="ja-JP" altLang="en-US" sz="1600" b="1" dirty="0">
                <a:latin typeface="Arial" charset="0"/>
              </a:rPr>
              <a:t>”</a:t>
            </a:r>
            <a:endParaRPr lang="en-US" altLang="ja-JP" sz="1600" b="1" dirty="0">
              <a:latin typeface="Arial" charset="0"/>
            </a:endParaRPr>
          </a:p>
          <a:p>
            <a:pPr>
              <a:lnSpc>
                <a:spcPct val="90000"/>
              </a:lnSpc>
            </a:pPr>
            <a:r>
              <a:rPr lang="en-US" sz="1800" dirty="0">
                <a:latin typeface="Arial" charset="0"/>
              </a:rPr>
              <a:t>Replacement semantics for name conflicts</a:t>
            </a:r>
          </a:p>
          <a:p>
            <a:pPr lvl="1">
              <a:lnSpc>
                <a:spcPct val="90000"/>
              </a:lnSpc>
            </a:pPr>
            <a:r>
              <a:rPr lang="en-US" sz="1600" b="1" dirty="0">
                <a:latin typeface="Arial" charset="0"/>
              </a:rPr>
              <a:t>old versions materialized and archived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latin typeface="Arial" charset="0"/>
              </a:rPr>
              <a:t>Materialize downstream views</a:t>
            </a:r>
          </a:p>
          <a:p>
            <a:pPr lvl="1">
              <a:lnSpc>
                <a:spcPct val="90000"/>
              </a:lnSpc>
            </a:pPr>
            <a:r>
              <a:rPr lang="en-US" sz="1600" b="1" dirty="0">
                <a:latin typeface="Arial" charset="0"/>
              </a:rPr>
              <a:t>when dependencies deleted</a:t>
            </a:r>
          </a:p>
          <a:p>
            <a:pPr lvl="1">
              <a:lnSpc>
                <a:spcPct val="90000"/>
              </a:lnSpc>
            </a:pPr>
            <a:r>
              <a:rPr lang="en-US" sz="1600" b="1" dirty="0">
                <a:latin typeface="Arial" charset="0"/>
              </a:rPr>
              <a:t>when dependencies become incompatible</a:t>
            </a:r>
            <a:endParaRPr lang="en-US" sz="1600" dirty="0">
              <a:latin typeface="Arial" charset="0"/>
            </a:endParaRPr>
          </a:p>
          <a:p>
            <a:pPr>
              <a:lnSpc>
                <a:spcPct val="90000"/>
              </a:lnSpc>
            </a:pPr>
            <a:r>
              <a:rPr lang="en-US" sz="1800" dirty="0">
                <a:latin typeface="Arial" charset="0"/>
              </a:rPr>
              <a:t>Permissions</a:t>
            </a:r>
          </a:p>
          <a:p>
            <a:pPr lvl="1">
              <a:lnSpc>
                <a:spcPct val="90000"/>
              </a:lnSpc>
            </a:pPr>
            <a:r>
              <a:rPr lang="en-US" sz="1600" b="1" dirty="0" smtClean="0">
                <a:latin typeface="Arial" charset="0"/>
              </a:rPr>
              <a:t>public, private, ACLs (may work on groups in the future)</a:t>
            </a:r>
            <a:endParaRPr lang="en-US" sz="1600" dirty="0">
              <a:latin typeface="Arial" charset="0"/>
            </a:endParaRPr>
          </a:p>
          <a:p>
            <a:pPr>
              <a:lnSpc>
                <a:spcPct val="90000"/>
              </a:lnSpc>
            </a:pPr>
            <a:r>
              <a:rPr lang="en-US" sz="1800" dirty="0">
                <a:latin typeface="Arial" charset="0"/>
              </a:rPr>
              <a:t>Sharing, social querying, CQMS*</a:t>
            </a:r>
          </a:p>
          <a:p>
            <a:pPr lvl="1">
              <a:lnSpc>
                <a:spcPct val="90000"/>
              </a:lnSpc>
            </a:pPr>
            <a:r>
              <a:rPr lang="en-US" sz="1600" b="1" dirty="0">
                <a:latin typeface="Arial" charset="0"/>
              </a:rPr>
              <a:t>search, recent queries, friends</a:t>
            </a:r>
            <a:r>
              <a:rPr lang="ja-JP" altLang="en-US" sz="1600" b="1" dirty="0">
                <a:latin typeface="Arial" charset="0"/>
              </a:rPr>
              <a:t>’</a:t>
            </a:r>
            <a:r>
              <a:rPr lang="en-US" altLang="ja-JP" sz="1600" b="1" dirty="0">
                <a:latin typeface="Arial" charset="0"/>
              </a:rPr>
              <a:t> queries, favorites, ratings</a:t>
            </a:r>
          </a:p>
          <a:p>
            <a:pPr lvl="1">
              <a:lnSpc>
                <a:spcPct val="90000"/>
              </a:lnSpc>
            </a:pPr>
            <a:r>
              <a:rPr lang="en-US" sz="1600" b="1" dirty="0">
                <a:latin typeface="Arial" charset="0"/>
              </a:rPr>
              <a:t>facilitate sharing and recommendations of not just whole queries, but common predicates, join patterns, etc</a:t>
            </a:r>
            <a:r>
              <a:rPr lang="en-US" sz="1600" b="1" dirty="0" smtClean="0">
                <a:latin typeface="Arial" charset="0"/>
              </a:rPr>
              <a:t>.</a:t>
            </a:r>
            <a:endParaRPr lang="en-US" sz="1600" b="1" dirty="0">
              <a:latin typeface="Arial" charset="0"/>
            </a:endParaRPr>
          </a:p>
        </p:txBody>
      </p:sp>
      <p:sp>
        <p:nvSpPr>
          <p:cNvPr id="147460" name="Text Box 4"/>
          <p:cNvSpPr txBox="1">
            <a:spLocks noChangeArrowheads="1"/>
          </p:cNvSpPr>
          <p:nvPr/>
        </p:nvSpPr>
        <p:spPr bwMode="auto">
          <a:xfrm>
            <a:off x="5840413" y="6302375"/>
            <a:ext cx="2978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800">
                <a:cs typeface="+mn-cs"/>
              </a:rPr>
              <a:t>* [Khoussainova, CIDR 2009]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9A1B2-C97E-884C-82EB-DCA935B9A324}" type="datetime1">
              <a:rPr lang="en-US" smtClean="0"/>
              <a:t>4/23/12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Bill Howe, UW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241341"/>
      </p:ext>
    </p:extLst>
  </p:cSld>
  <p:clrMapOvr>
    <a:masterClrMapping/>
  </p:clrMapOvr>
  <p:transition xmlns:p14="http://schemas.microsoft.com/office/powerpoint/2010/main" advTm="15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0"/>
            <a:ext cx="7854696" cy="381000"/>
          </a:xfrm>
        </p:spPr>
        <p:txBody>
          <a:bodyPr/>
          <a:lstStyle/>
          <a:p>
            <a:r>
              <a:rPr lang="en-US" dirty="0" err="1">
                <a:latin typeface="Arial" charset="0"/>
              </a:rPr>
              <a:t>SQLShare</a:t>
            </a:r>
            <a:r>
              <a:rPr lang="en-US" dirty="0">
                <a:latin typeface="Arial" charset="0"/>
              </a:rPr>
              <a:t> as a Research Platform</a:t>
            </a:r>
          </a:p>
        </p:txBody>
      </p:sp>
      <p:sp>
        <p:nvSpPr>
          <p:cNvPr id="675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4650" y="1346200"/>
            <a:ext cx="8556625" cy="47625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>
                <a:latin typeface="Arial" charset="0"/>
              </a:rPr>
              <a:t>SQL Autocomplete </a:t>
            </a:r>
          </a:p>
          <a:p>
            <a:pPr lvl="1">
              <a:lnSpc>
                <a:spcPct val="90000"/>
              </a:lnSpc>
            </a:pPr>
            <a:r>
              <a:rPr lang="en-US" sz="1400" dirty="0">
                <a:latin typeface="Arial" charset="0"/>
              </a:rPr>
              <a:t>(</a:t>
            </a:r>
            <a:r>
              <a:rPr lang="en-US" sz="1400" dirty="0" err="1">
                <a:latin typeface="Arial" charset="0"/>
              </a:rPr>
              <a:t>Nodira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dirty="0" err="1">
                <a:latin typeface="Arial" charset="0"/>
              </a:rPr>
              <a:t>Khoussainova</a:t>
            </a:r>
            <a:r>
              <a:rPr lang="en-US" sz="1400" dirty="0">
                <a:latin typeface="Arial" charset="0"/>
              </a:rPr>
              <a:t>, </a:t>
            </a:r>
            <a:r>
              <a:rPr lang="en-US" sz="1400" dirty="0" err="1">
                <a:latin typeface="Arial" charset="0"/>
              </a:rPr>
              <a:t>YongChul</a:t>
            </a:r>
            <a:r>
              <a:rPr lang="en-US" sz="1400" dirty="0">
                <a:latin typeface="Arial" charset="0"/>
              </a:rPr>
              <a:t> Kwon, Magda </a:t>
            </a:r>
            <a:r>
              <a:rPr lang="en-US" sz="1400" dirty="0" err="1">
                <a:latin typeface="Arial" charset="0"/>
              </a:rPr>
              <a:t>Balazinska</a:t>
            </a:r>
            <a:r>
              <a:rPr lang="en-US" sz="1400" dirty="0">
                <a:latin typeface="Arial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sz="2000" dirty="0" smtClean="0">
                <a:latin typeface="Arial" charset="0"/>
              </a:rPr>
              <a:t>English to SQL </a:t>
            </a:r>
          </a:p>
          <a:p>
            <a:pPr lvl="1">
              <a:lnSpc>
                <a:spcPct val="90000"/>
              </a:lnSpc>
            </a:pPr>
            <a:r>
              <a:rPr lang="en-US" sz="1400" dirty="0" smtClean="0">
                <a:latin typeface="Arial" charset="0"/>
              </a:rPr>
              <a:t>(Bill Howe, Luke </a:t>
            </a:r>
            <a:r>
              <a:rPr lang="en-US" sz="1400" dirty="0" err="1" smtClean="0">
                <a:latin typeface="Arial" charset="0"/>
              </a:rPr>
              <a:t>Zettlemoyer</a:t>
            </a:r>
            <a:r>
              <a:rPr lang="en-US" sz="1400" dirty="0" smtClean="0">
                <a:latin typeface="Arial" charset="0"/>
              </a:rPr>
              <a:t>, </a:t>
            </a:r>
            <a:r>
              <a:rPr lang="en-US" sz="1400" dirty="0" err="1" smtClean="0">
                <a:latin typeface="Arial" charset="0"/>
              </a:rPr>
              <a:t>Emad</a:t>
            </a:r>
            <a:r>
              <a:rPr lang="en-US" sz="1400" dirty="0" smtClean="0">
                <a:latin typeface="Arial" charset="0"/>
              </a:rPr>
              <a:t> </a:t>
            </a:r>
            <a:r>
              <a:rPr lang="en-US" sz="1400" dirty="0" err="1" smtClean="0">
                <a:latin typeface="Arial" charset="0"/>
              </a:rPr>
              <a:t>Soroush</a:t>
            </a:r>
            <a:r>
              <a:rPr lang="en-US" sz="1400" dirty="0" smtClean="0">
                <a:latin typeface="Arial" charset="0"/>
              </a:rPr>
              <a:t>, </a:t>
            </a:r>
            <a:r>
              <a:rPr lang="en-US" sz="1400" dirty="0" err="1" smtClean="0">
                <a:latin typeface="Arial" charset="0"/>
              </a:rPr>
              <a:t>Paras</a:t>
            </a:r>
            <a:r>
              <a:rPr lang="en-US" sz="1400" dirty="0" smtClean="0">
                <a:latin typeface="Arial" charset="0"/>
              </a:rPr>
              <a:t> </a:t>
            </a:r>
            <a:r>
              <a:rPr lang="en-US" sz="1400" dirty="0" err="1" smtClean="0">
                <a:latin typeface="Arial" charset="0"/>
              </a:rPr>
              <a:t>Koutris</a:t>
            </a:r>
            <a:r>
              <a:rPr lang="en-US" sz="1400" dirty="0" smtClean="0">
                <a:latin typeface="Arial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sz="2000" dirty="0" smtClean="0">
                <a:latin typeface="Arial" charset="0"/>
              </a:rPr>
              <a:t>Automatic “Starter” Queries</a:t>
            </a:r>
          </a:p>
          <a:p>
            <a:pPr lvl="1">
              <a:lnSpc>
                <a:spcPct val="90000"/>
              </a:lnSpc>
            </a:pPr>
            <a:r>
              <a:rPr lang="en-US" sz="1400" dirty="0" smtClean="0">
                <a:latin typeface="Arial" charset="0"/>
              </a:rPr>
              <a:t>(</a:t>
            </a:r>
            <a:r>
              <a:rPr lang="en-US" sz="1400" dirty="0">
                <a:latin typeface="Arial" charset="0"/>
              </a:rPr>
              <a:t>Bill Howe, Garret </a:t>
            </a:r>
            <a:r>
              <a:rPr lang="en-US" sz="1400" dirty="0" smtClean="0">
                <a:latin typeface="Arial" charset="0"/>
              </a:rPr>
              <a:t>Cole, </a:t>
            </a:r>
            <a:r>
              <a:rPr lang="en-US" sz="1400" dirty="0" err="1" smtClean="0">
                <a:latin typeface="Arial" charset="0"/>
              </a:rPr>
              <a:t>Nodira</a:t>
            </a:r>
            <a:r>
              <a:rPr lang="en-US" sz="1400" dirty="0" smtClean="0">
                <a:latin typeface="Arial" charset="0"/>
              </a:rPr>
              <a:t> </a:t>
            </a:r>
            <a:r>
              <a:rPr lang="en-US" sz="1400" dirty="0" err="1" smtClean="0">
                <a:latin typeface="Arial" charset="0"/>
              </a:rPr>
              <a:t>Khoussainova</a:t>
            </a:r>
            <a:r>
              <a:rPr lang="en-US" sz="1400" dirty="0" smtClean="0">
                <a:latin typeface="Arial" charset="0"/>
              </a:rPr>
              <a:t>, </a:t>
            </a:r>
            <a:r>
              <a:rPr lang="en-US" sz="1400" dirty="0" err="1" smtClean="0">
                <a:latin typeface="Arial" charset="0"/>
              </a:rPr>
              <a:t>Leilani</a:t>
            </a:r>
            <a:r>
              <a:rPr lang="en-US" sz="1400" dirty="0" smtClean="0">
                <a:latin typeface="Arial" charset="0"/>
              </a:rPr>
              <a:t> Battle)</a:t>
            </a:r>
          </a:p>
          <a:p>
            <a:pPr>
              <a:lnSpc>
                <a:spcPct val="90000"/>
              </a:lnSpc>
            </a:pPr>
            <a:r>
              <a:rPr lang="en-US" sz="2000" dirty="0" err="1" smtClean="0">
                <a:latin typeface="Arial" charset="0"/>
              </a:rPr>
              <a:t>VizDeck</a:t>
            </a:r>
            <a:r>
              <a:rPr lang="en-US" sz="2000" dirty="0" smtClean="0">
                <a:latin typeface="Arial" charset="0"/>
              </a:rPr>
              <a:t>: Automatic </a:t>
            </a:r>
            <a:r>
              <a:rPr lang="en-US" sz="2000" dirty="0" err="1" smtClean="0">
                <a:latin typeface="Arial" charset="0"/>
              </a:rPr>
              <a:t>Mashups</a:t>
            </a:r>
            <a:r>
              <a:rPr lang="en-US" sz="2000" dirty="0" smtClean="0">
                <a:latin typeface="Arial" charset="0"/>
              </a:rPr>
              <a:t> and Visualization </a:t>
            </a:r>
          </a:p>
          <a:p>
            <a:pPr lvl="1">
              <a:lnSpc>
                <a:spcPct val="90000"/>
              </a:lnSpc>
            </a:pPr>
            <a:r>
              <a:rPr lang="en-US" sz="1400" dirty="0" smtClean="0">
                <a:latin typeface="Arial" charset="0"/>
              </a:rPr>
              <a:t>(Bill Howe, Alicia Key)</a:t>
            </a:r>
            <a:endParaRPr lang="en-US" sz="1400" dirty="0">
              <a:latin typeface="Arial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latin typeface="Arial" charset="0"/>
              </a:rPr>
              <a:t>Personalized Query Recommendation</a:t>
            </a:r>
          </a:p>
          <a:p>
            <a:pPr lvl="1">
              <a:lnSpc>
                <a:spcPct val="90000"/>
              </a:lnSpc>
            </a:pPr>
            <a:r>
              <a:rPr lang="en-US" sz="1400" dirty="0">
                <a:latin typeface="Arial" charset="0"/>
              </a:rPr>
              <a:t>(Yuan Zhou, Bill Howe)</a:t>
            </a:r>
          </a:p>
          <a:p>
            <a:pPr>
              <a:lnSpc>
                <a:spcPct val="90000"/>
              </a:lnSpc>
            </a:pPr>
            <a:r>
              <a:rPr lang="en-US" sz="2000" dirty="0" smtClean="0">
                <a:solidFill>
                  <a:schemeClr val="accent2"/>
                </a:solidFill>
                <a:latin typeface="Arial" charset="0"/>
              </a:rPr>
              <a:t>Info Extraction from Spreadsheets</a:t>
            </a:r>
          </a:p>
          <a:p>
            <a:pPr lvl="1">
              <a:lnSpc>
                <a:spcPct val="90000"/>
              </a:lnSpc>
            </a:pPr>
            <a:r>
              <a:rPr lang="en-US" sz="1400" dirty="0">
                <a:latin typeface="Arial" charset="0"/>
              </a:rPr>
              <a:t>(Mike </a:t>
            </a:r>
            <a:r>
              <a:rPr lang="en-US" sz="1400" dirty="0" err="1">
                <a:latin typeface="Arial" charset="0"/>
              </a:rPr>
              <a:t>Cafarella</a:t>
            </a:r>
            <a:r>
              <a:rPr lang="en-US" sz="1400" dirty="0">
                <a:latin typeface="Arial" charset="0"/>
              </a:rPr>
              <a:t>, Dave Maier, Bill Howe</a:t>
            </a:r>
            <a:r>
              <a:rPr lang="en-US" sz="1400" dirty="0" smtClean="0">
                <a:latin typeface="Arial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sz="2000" dirty="0" smtClean="0">
                <a:solidFill>
                  <a:schemeClr val="accent2"/>
                </a:solidFill>
                <a:latin typeface="Arial" charset="0"/>
              </a:rPr>
              <a:t>Differential Privacy in Multi-tenant DBs</a:t>
            </a:r>
          </a:p>
          <a:p>
            <a:pPr lvl="1">
              <a:lnSpc>
                <a:spcPct val="90000"/>
              </a:lnSpc>
            </a:pPr>
            <a:r>
              <a:rPr lang="en-US" sz="1400" dirty="0" smtClean="0">
                <a:latin typeface="Arial" charset="0"/>
              </a:rPr>
              <a:t>(Dan </a:t>
            </a:r>
            <a:r>
              <a:rPr lang="en-US" sz="1400" dirty="0" err="1" smtClean="0">
                <a:latin typeface="Arial" charset="0"/>
              </a:rPr>
              <a:t>Suciu</a:t>
            </a:r>
            <a:r>
              <a:rPr lang="en-US" sz="1400" dirty="0" smtClean="0">
                <a:latin typeface="Arial" charset="0"/>
              </a:rPr>
              <a:t>, Bill Howe)</a:t>
            </a:r>
          </a:p>
          <a:p>
            <a:pPr lvl="1">
              <a:lnSpc>
                <a:spcPct val="90000"/>
              </a:lnSpc>
            </a:pPr>
            <a:endParaRPr lang="en-US" sz="1400" dirty="0" smtClean="0">
              <a:latin typeface="Arial" charset="0"/>
            </a:endParaRPr>
          </a:p>
        </p:txBody>
      </p:sp>
      <p:pic>
        <p:nvPicPr>
          <p:cNvPr id="10" name="Picture 9" descr="Moore_Logo_(High_Res).jpg                                      002A88A3Macintosh HD                   C63A6B94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076" y="5677352"/>
            <a:ext cx="2270126" cy="929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753" y="5540827"/>
            <a:ext cx="1180648" cy="1180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374650" y="2476499"/>
            <a:ext cx="5899150" cy="584199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13048" y="2420201"/>
            <a:ext cx="2730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3366FF"/>
                </a:solidFill>
                <a:latin typeface="+mj-lt"/>
              </a:rPr>
              <a:t>SSDBM 2011</a:t>
            </a:r>
          </a:p>
          <a:p>
            <a:r>
              <a:rPr lang="en-US" sz="1800" dirty="0" smtClean="0">
                <a:solidFill>
                  <a:srgbClr val="3366FF"/>
                </a:solidFill>
                <a:latin typeface="+mj-lt"/>
              </a:rPr>
              <a:t>SIGMOD 2011 (demo)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74650" y="3060699"/>
            <a:ext cx="5899150" cy="6140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89248" y="3213099"/>
            <a:ext cx="2730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  <a:latin typeface="+mj-lt"/>
              </a:rPr>
              <a:t>SSDBM 2011</a:t>
            </a:r>
          </a:p>
          <a:p>
            <a:r>
              <a:rPr lang="en-US" dirty="0" smtClean="0">
                <a:solidFill>
                  <a:srgbClr val="FF0000"/>
                </a:solidFill>
                <a:latin typeface="+mj-lt"/>
              </a:rPr>
              <a:t>CHI 2012</a:t>
            </a:r>
          </a:p>
          <a:p>
            <a:r>
              <a:rPr lang="en-US" sz="1800" dirty="0" smtClean="0">
                <a:solidFill>
                  <a:srgbClr val="FF0000"/>
                </a:solidFill>
                <a:latin typeface="+mj-lt"/>
              </a:rPr>
              <a:t>SIGMOD 2012 (demo)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ADF17-704C-5F48-A17B-938573CBDA6B}" type="datetime1">
              <a:rPr lang="en-US" smtClean="0"/>
              <a:t>4/23/12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Bill Howe, UW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66305"/>
      </p:ext>
    </p:extLst>
  </p:cSld>
  <p:clrMapOvr>
    <a:masterClrMapping/>
  </p:clrMapOvr>
  <p:transition xmlns:p14="http://schemas.microsoft.com/office/powerpoint/2010/main" advTm="15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5" name="Group 1"/>
          <p:cNvGrpSpPr>
            <a:grpSpLocks/>
          </p:cNvGrpSpPr>
          <p:nvPr/>
        </p:nvGrpSpPr>
        <p:grpSpPr bwMode="auto">
          <a:xfrm>
            <a:off x="178594" y="625079"/>
            <a:ext cx="8456414" cy="6173763"/>
            <a:chOff x="0" y="0"/>
            <a:chExt cx="7576" cy="5531"/>
          </a:xfrm>
        </p:grpSpPr>
        <p:pic>
          <p:nvPicPr>
            <p:cNvPr id="16386" name="Picture 2"/>
            <p:cNvPicPr>
              <a:picLocks noChangeArrowheads="1"/>
            </p:cNvPicPr>
            <p:nvPr/>
          </p:nvPicPr>
          <p:blipFill>
            <a:blip r:embed="rId2"/>
            <a:srcRect l="8527" t="15504" r="13953" b="9044"/>
            <a:stretch>
              <a:fillRect/>
            </a:stretch>
          </p:blipFill>
          <p:spPr bwMode="auto">
            <a:xfrm>
              <a:off x="0" y="0"/>
              <a:ext cx="7576" cy="5531"/>
            </a:xfrm>
            <a:prstGeom prst="rect">
              <a:avLst/>
            </a:prstGeom>
            <a:noFill/>
            <a:ln w="9525" cap="flat">
              <a:noFill/>
              <a:miter lim="800000"/>
              <a:headEnd/>
              <a:tailEnd/>
            </a:ln>
          </p:spPr>
        </p:pic>
        <p:sp>
          <p:nvSpPr>
            <p:cNvPr id="16387" name="Rectangle 3"/>
            <p:cNvSpPr>
              <a:spLocks/>
            </p:cNvSpPr>
            <p:nvPr/>
          </p:nvSpPr>
          <p:spPr bwMode="auto">
            <a:xfrm>
              <a:off x="2320" y="3552"/>
              <a:ext cx="135" cy="179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57799" bIns="0">
              <a:prstTxWarp prst="textNoShape">
                <a:avLst/>
              </a:prstTxWarp>
              <a:spAutoFit/>
            </a:bodyPr>
            <a:lstStyle/>
            <a:p>
              <a:pPr marL="40182">
                <a:spcBef>
                  <a:spcPts val="316"/>
                </a:spcBef>
              </a:pPr>
              <a:r>
                <a:rPr lang="en-US" sz="1300">
                  <a:latin typeface="Arial" charset="0"/>
                  <a:ea typeface="Arial" charset="0"/>
                  <a:cs typeface="Arial" charset="0"/>
                  <a:sym typeface="Arial" charset="0"/>
                </a:rPr>
                <a:t>4</a:t>
              </a:r>
            </a:p>
          </p:txBody>
        </p:sp>
        <p:sp>
          <p:nvSpPr>
            <p:cNvPr id="16388" name="Rectangle 4"/>
            <p:cNvSpPr>
              <a:spLocks/>
            </p:cNvSpPr>
            <p:nvPr/>
          </p:nvSpPr>
          <p:spPr bwMode="auto">
            <a:xfrm>
              <a:off x="3008" y="3480"/>
              <a:ext cx="135" cy="179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57799" bIns="0">
              <a:prstTxWarp prst="textNoShape">
                <a:avLst/>
              </a:prstTxWarp>
              <a:spAutoFit/>
            </a:bodyPr>
            <a:lstStyle/>
            <a:p>
              <a:pPr marL="40182">
                <a:spcBef>
                  <a:spcPts val="316"/>
                </a:spcBef>
              </a:pPr>
              <a:r>
                <a:rPr lang="en-US" sz="1300">
                  <a:latin typeface="Arial" charset="0"/>
                  <a:ea typeface="Arial" charset="0"/>
                  <a:cs typeface="Arial" charset="0"/>
                  <a:sym typeface="Arial" charset="0"/>
                </a:rPr>
                <a:t>5</a:t>
              </a:r>
            </a:p>
          </p:txBody>
        </p:sp>
        <p:sp>
          <p:nvSpPr>
            <p:cNvPr id="16389" name="Rectangle 5"/>
            <p:cNvSpPr>
              <a:spLocks/>
            </p:cNvSpPr>
            <p:nvPr/>
          </p:nvSpPr>
          <p:spPr bwMode="auto">
            <a:xfrm>
              <a:off x="3824" y="5256"/>
              <a:ext cx="135" cy="179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57799" bIns="0">
              <a:prstTxWarp prst="textNoShape">
                <a:avLst/>
              </a:prstTxWarp>
              <a:spAutoFit/>
            </a:bodyPr>
            <a:lstStyle/>
            <a:p>
              <a:pPr marL="40182">
                <a:spcBef>
                  <a:spcPts val="316"/>
                </a:spcBef>
              </a:pPr>
              <a:r>
                <a:rPr lang="en-US" sz="1300">
                  <a:latin typeface="Arial" charset="0"/>
                  <a:ea typeface="Arial" charset="0"/>
                  <a:cs typeface="Arial" charset="0"/>
                  <a:sym typeface="Arial" charset="0"/>
                </a:rPr>
                <a:t>6</a:t>
              </a:r>
            </a:p>
          </p:txBody>
        </p:sp>
        <p:sp>
          <p:nvSpPr>
            <p:cNvPr id="16390" name="Rectangle 6"/>
            <p:cNvSpPr>
              <a:spLocks/>
            </p:cNvSpPr>
            <p:nvPr/>
          </p:nvSpPr>
          <p:spPr bwMode="auto">
            <a:xfrm>
              <a:off x="4368" y="5056"/>
              <a:ext cx="135" cy="179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57799" bIns="0">
              <a:prstTxWarp prst="textNoShape">
                <a:avLst/>
              </a:prstTxWarp>
              <a:spAutoFit/>
            </a:bodyPr>
            <a:lstStyle/>
            <a:p>
              <a:pPr marL="40182">
                <a:spcBef>
                  <a:spcPts val="316"/>
                </a:spcBef>
              </a:pPr>
              <a:r>
                <a:rPr lang="en-US" sz="1300">
                  <a:latin typeface="Arial" charset="0"/>
                  <a:ea typeface="Arial" charset="0"/>
                  <a:cs typeface="Arial" charset="0"/>
                  <a:sym typeface="Arial" charset="0"/>
                </a:rPr>
                <a:t>7</a:t>
              </a:r>
            </a:p>
          </p:txBody>
        </p:sp>
        <p:sp>
          <p:nvSpPr>
            <p:cNvPr id="16391" name="Rectangle 7"/>
            <p:cNvSpPr>
              <a:spLocks/>
            </p:cNvSpPr>
            <p:nvPr/>
          </p:nvSpPr>
          <p:spPr bwMode="auto">
            <a:xfrm>
              <a:off x="3824" y="4712"/>
              <a:ext cx="135" cy="179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57799" bIns="0">
              <a:prstTxWarp prst="textNoShape">
                <a:avLst/>
              </a:prstTxWarp>
              <a:spAutoFit/>
            </a:bodyPr>
            <a:lstStyle/>
            <a:p>
              <a:pPr marL="40182">
                <a:spcBef>
                  <a:spcPts val="316"/>
                </a:spcBef>
              </a:pPr>
              <a:r>
                <a:rPr lang="en-US" sz="1300">
                  <a:latin typeface="Arial" charset="0"/>
                  <a:ea typeface="Arial" charset="0"/>
                  <a:cs typeface="Arial" charset="0"/>
                  <a:sym typeface="Arial" charset="0"/>
                </a:rPr>
                <a:t>8</a:t>
              </a:r>
            </a:p>
          </p:txBody>
        </p:sp>
        <p:sp>
          <p:nvSpPr>
            <p:cNvPr id="16392" name="Rectangle 8"/>
            <p:cNvSpPr>
              <a:spLocks/>
            </p:cNvSpPr>
            <p:nvPr/>
          </p:nvSpPr>
          <p:spPr bwMode="auto">
            <a:xfrm>
              <a:off x="3502" y="408"/>
              <a:ext cx="135" cy="179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57799" bIns="0">
              <a:prstTxWarp prst="textNoShape">
                <a:avLst/>
              </a:prstTxWarp>
              <a:spAutoFit/>
            </a:bodyPr>
            <a:lstStyle/>
            <a:p>
              <a:pPr marL="40182">
                <a:spcBef>
                  <a:spcPts val="316"/>
                </a:spcBef>
              </a:pPr>
              <a:r>
                <a:rPr lang="en-US" sz="1300">
                  <a:latin typeface="Arial" charset="0"/>
                  <a:ea typeface="Arial" charset="0"/>
                  <a:cs typeface="Arial" charset="0"/>
                  <a:sym typeface="Arial" charset="0"/>
                </a:rPr>
                <a:t>9</a:t>
              </a:r>
            </a:p>
          </p:txBody>
        </p:sp>
        <p:sp>
          <p:nvSpPr>
            <p:cNvPr id="16393" name="Rectangle 9"/>
            <p:cNvSpPr>
              <a:spLocks/>
            </p:cNvSpPr>
            <p:nvPr/>
          </p:nvSpPr>
          <p:spPr bwMode="auto">
            <a:xfrm>
              <a:off x="3072" y="3416"/>
              <a:ext cx="218" cy="179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57799" bIns="0">
              <a:prstTxWarp prst="textNoShape">
                <a:avLst/>
              </a:prstTxWarp>
              <a:spAutoFit/>
            </a:bodyPr>
            <a:lstStyle/>
            <a:p>
              <a:pPr marL="40182">
                <a:spcBef>
                  <a:spcPts val="316"/>
                </a:spcBef>
              </a:pPr>
              <a:r>
                <a:rPr lang="en-US" sz="1300">
                  <a:latin typeface="Arial" charset="0"/>
                  <a:ea typeface="Arial" charset="0"/>
                  <a:cs typeface="Arial" charset="0"/>
                  <a:sym typeface="Arial" charset="0"/>
                </a:rPr>
                <a:t>10</a:t>
              </a:r>
            </a:p>
          </p:txBody>
        </p:sp>
        <p:sp>
          <p:nvSpPr>
            <p:cNvPr id="16394" name="Rectangle 10"/>
            <p:cNvSpPr>
              <a:spLocks/>
            </p:cNvSpPr>
            <p:nvPr/>
          </p:nvSpPr>
          <p:spPr bwMode="auto">
            <a:xfrm>
              <a:off x="7240" y="1504"/>
              <a:ext cx="207" cy="179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57799" bIns="0">
              <a:prstTxWarp prst="textNoShape">
                <a:avLst/>
              </a:prstTxWarp>
              <a:spAutoFit/>
            </a:bodyPr>
            <a:lstStyle/>
            <a:p>
              <a:pPr marL="40182">
                <a:spcBef>
                  <a:spcPts val="316"/>
                </a:spcBef>
              </a:pPr>
              <a:r>
                <a:rPr lang="en-US" sz="1300">
                  <a:latin typeface="Arial" charset="0"/>
                  <a:ea typeface="Arial" charset="0"/>
                  <a:cs typeface="Arial" charset="0"/>
                  <a:sym typeface="Arial" charset="0"/>
                </a:rPr>
                <a:t>11</a:t>
              </a:r>
            </a:p>
          </p:txBody>
        </p:sp>
        <p:sp>
          <p:nvSpPr>
            <p:cNvPr id="16395" name="Rectangle 11"/>
            <p:cNvSpPr>
              <a:spLocks/>
            </p:cNvSpPr>
            <p:nvPr/>
          </p:nvSpPr>
          <p:spPr bwMode="auto">
            <a:xfrm>
              <a:off x="4712" y="2392"/>
              <a:ext cx="218" cy="179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57799" bIns="0">
              <a:prstTxWarp prst="textNoShape">
                <a:avLst/>
              </a:prstTxWarp>
              <a:spAutoFit/>
            </a:bodyPr>
            <a:lstStyle/>
            <a:p>
              <a:pPr marL="40182">
                <a:spcBef>
                  <a:spcPts val="316"/>
                </a:spcBef>
              </a:pPr>
              <a:r>
                <a:rPr lang="en-US" sz="1300">
                  <a:latin typeface="Arial" charset="0"/>
                  <a:ea typeface="Arial" charset="0"/>
                  <a:cs typeface="Arial" charset="0"/>
                  <a:sym typeface="Arial" charset="0"/>
                </a:rPr>
                <a:t>12</a:t>
              </a:r>
            </a:p>
          </p:txBody>
        </p:sp>
        <p:sp>
          <p:nvSpPr>
            <p:cNvPr id="16396" name="Rectangle 12"/>
            <p:cNvSpPr>
              <a:spLocks/>
            </p:cNvSpPr>
            <p:nvPr/>
          </p:nvSpPr>
          <p:spPr bwMode="auto">
            <a:xfrm>
              <a:off x="480" y="1296"/>
              <a:ext cx="218" cy="179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57799" bIns="0">
              <a:prstTxWarp prst="textNoShape">
                <a:avLst/>
              </a:prstTxWarp>
              <a:spAutoFit/>
            </a:bodyPr>
            <a:lstStyle/>
            <a:p>
              <a:pPr marL="40182">
                <a:spcBef>
                  <a:spcPts val="316"/>
                </a:spcBef>
              </a:pPr>
              <a:r>
                <a:rPr lang="en-US" sz="1300">
                  <a:latin typeface="Arial" charset="0"/>
                  <a:ea typeface="Arial" charset="0"/>
                  <a:cs typeface="Arial" charset="0"/>
                  <a:sym typeface="Arial" charset="0"/>
                </a:rPr>
                <a:t>13</a:t>
              </a:r>
            </a:p>
          </p:txBody>
        </p:sp>
        <p:sp>
          <p:nvSpPr>
            <p:cNvPr id="16397" name="Rectangle 13"/>
            <p:cNvSpPr>
              <a:spLocks/>
            </p:cNvSpPr>
            <p:nvPr/>
          </p:nvSpPr>
          <p:spPr bwMode="auto">
            <a:xfrm>
              <a:off x="1504" y="2184"/>
              <a:ext cx="218" cy="179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57799" bIns="0">
              <a:prstTxWarp prst="textNoShape">
                <a:avLst/>
              </a:prstTxWarp>
              <a:spAutoFit/>
            </a:bodyPr>
            <a:lstStyle/>
            <a:p>
              <a:pPr marL="40182">
                <a:spcBef>
                  <a:spcPts val="316"/>
                </a:spcBef>
              </a:pPr>
              <a:r>
                <a:rPr lang="en-US" sz="1300">
                  <a:latin typeface="Arial" charset="0"/>
                  <a:ea typeface="Arial" charset="0"/>
                  <a:cs typeface="Arial" charset="0"/>
                  <a:sym typeface="Arial" charset="0"/>
                </a:rPr>
                <a:t>14</a:t>
              </a:r>
            </a:p>
          </p:txBody>
        </p:sp>
        <p:sp>
          <p:nvSpPr>
            <p:cNvPr id="16398" name="Rectangle 14"/>
            <p:cNvSpPr>
              <a:spLocks/>
            </p:cNvSpPr>
            <p:nvPr/>
          </p:nvSpPr>
          <p:spPr bwMode="auto">
            <a:xfrm>
              <a:off x="3072" y="2800"/>
              <a:ext cx="218" cy="179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57799" bIns="0">
              <a:prstTxWarp prst="textNoShape">
                <a:avLst/>
              </a:prstTxWarp>
              <a:spAutoFit/>
            </a:bodyPr>
            <a:lstStyle/>
            <a:p>
              <a:pPr marL="40182">
                <a:spcBef>
                  <a:spcPts val="316"/>
                </a:spcBef>
              </a:pPr>
              <a:r>
                <a:rPr lang="en-US" sz="1300">
                  <a:latin typeface="Arial" charset="0"/>
                  <a:ea typeface="Arial" charset="0"/>
                  <a:cs typeface="Arial" charset="0"/>
                  <a:sym typeface="Arial" charset="0"/>
                </a:rPr>
                <a:t>15</a:t>
              </a:r>
            </a:p>
          </p:txBody>
        </p:sp>
        <p:sp>
          <p:nvSpPr>
            <p:cNvPr id="16399" name="Rectangle 15"/>
            <p:cNvSpPr>
              <a:spLocks/>
            </p:cNvSpPr>
            <p:nvPr/>
          </p:nvSpPr>
          <p:spPr bwMode="auto">
            <a:xfrm>
              <a:off x="3008" y="2936"/>
              <a:ext cx="218" cy="179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57799" bIns="0">
              <a:prstTxWarp prst="textNoShape">
                <a:avLst/>
              </a:prstTxWarp>
              <a:spAutoFit/>
            </a:bodyPr>
            <a:lstStyle/>
            <a:p>
              <a:pPr marL="40182">
                <a:spcBef>
                  <a:spcPts val="316"/>
                </a:spcBef>
              </a:pPr>
              <a:r>
                <a:rPr lang="en-US" sz="1300">
                  <a:latin typeface="Arial" charset="0"/>
                  <a:ea typeface="Arial" charset="0"/>
                  <a:cs typeface="Arial" charset="0"/>
                  <a:sym typeface="Arial" charset="0"/>
                </a:rPr>
                <a:t>16</a:t>
              </a:r>
            </a:p>
          </p:txBody>
        </p:sp>
      </p:grpSp>
      <p:sp>
        <p:nvSpPr>
          <p:cNvPr id="16400" name="Rectangle 16"/>
          <p:cNvSpPr>
            <a:spLocks noGrp="1" noChangeArrowheads="1"/>
          </p:cNvSpPr>
          <p:nvPr>
            <p:ph type="title"/>
          </p:nvPr>
        </p:nvSpPr>
        <p:spPr>
          <a:xfrm>
            <a:off x="53579" y="276820"/>
            <a:ext cx="5813822" cy="1026914"/>
          </a:xfrm>
          <a:solidFill>
            <a:srgbClr val="FFFFFF"/>
          </a:solidFill>
          <a:ln/>
        </p:spPr>
        <p:txBody>
          <a:bodyPr rIns="116994"/>
          <a:lstStyle/>
          <a:p>
            <a:pPr marL="40182"/>
            <a:r>
              <a:rPr lang="en-US" sz="2400"/>
              <a:t>2010 Pilot- Outreach and Education-based sampling:  Schooner Adventuress</a:t>
            </a:r>
          </a:p>
        </p:txBody>
      </p:sp>
      <p:pic>
        <p:nvPicPr>
          <p:cNvPr id="16401" name="Picture 1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2091" y="1681573"/>
            <a:ext cx="8134945" cy="31622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017" y="84534"/>
            <a:ext cx="1016000" cy="1219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64003" y="33734"/>
            <a:ext cx="1256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+mj-lt"/>
              </a:rPr>
              <a:t>Robin </a:t>
            </a:r>
            <a:r>
              <a:rPr lang="en-US" sz="1800" dirty="0" err="1" smtClean="0">
                <a:latin typeface="+mj-lt"/>
              </a:rPr>
              <a:t>Kodner</a:t>
            </a:r>
            <a:endParaRPr lang="en-US" sz="1800" dirty="0" smtClean="0">
              <a:latin typeface="+mj-lt"/>
            </a:endParaRPr>
          </a:p>
        </p:txBody>
      </p:sp>
      <p:pic>
        <p:nvPicPr>
          <p:cNvPr id="21" name="Picture 1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69917" y="5146601"/>
            <a:ext cx="1058194" cy="1515642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22" name="Picture 1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4823" y="5146601"/>
            <a:ext cx="839103" cy="1875731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CF3E0-5567-8C47-98EA-B11A08650B3A}" type="datetime1">
              <a:rPr lang="en-US" smtClean="0"/>
              <a:t>4/23/12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Bill Howe, UW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80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F423E-A2CE-D642-98AA-408BFFC5BBB1}" type="datetime1">
              <a:rPr lang="en-US"/>
              <a:pPr/>
              <a:t>4/22/12</a:t>
            </a:fld>
            <a:endParaRPr lang="en-US"/>
          </a:p>
        </p:txBody>
      </p:sp>
      <p:sp>
        <p:nvSpPr>
          <p:cNvPr id="5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UW</a:t>
            </a:r>
          </a:p>
        </p:txBody>
      </p:sp>
      <p:sp>
        <p:nvSpPr>
          <p:cNvPr id="5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109CB-8234-484C-B902-64C227C3B033}" type="slidenum">
              <a:rPr lang="en-US"/>
              <a:pPr/>
              <a:t>7</a:t>
            </a:fld>
            <a:endParaRPr lang="en-US"/>
          </a:p>
        </p:txBody>
      </p:sp>
      <p:sp>
        <p:nvSpPr>
          <p:cNvPr id="569422" name="Rectangle 78"/>
          <p:cNvSpPr>
            <a:spLocks noChangeArrowheads="1"/>
          </p:cNvSpPr>
          <p:nvPr/>
        </p:nvSpPr>
        <p:spPr bwMode="auto">
          <a:xfrm>
            <a:off x="303213" y="3768725"/>
            <a:ext cx="523875" cy="3016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9348" name="Title 1"/>
          <p:cNvSpPr>
            <a:spLocks noGrp="1"/>
          </p:cNvSpPr>
          <p:nvPr>
            <p:ph type="title" idx="4294967295"/>
          </p:nvPr>
        </p:nvSpPr>
        <p:spPr/>
        <p:txBody>
          <a:bodyPr anchor="ctr"/>
          <a:lstStyle/>
          <a:p>
            <a:r>
              <a:rPr lang="en-US"/>
              <a:t>A MapReduce Implementation</a:t>
            </a:r>
          </a:p>
        </p:txBody>
      </p:sp>
      <p:sp>
        <p:nvSpPr>
          <p:cNvPr id="4" name="Flowchart: Process 3"/>
          <p:cNvSpPr>
            <a:spLocks noChangeArrowheads="1"/>
          </p:cNvSpPr>
          <p:nvPr/>
        </p:nvSpPr>
        <p:spPr bwMode="auto">
          <a:xfrm>
            <a:off x="1143000" y="2209800"/>
            <a:ext cx="762000" cy="457200"/>
          </a:xfrm>
          <a:prstGeom prst="flowChartProcess">
            <a:avLst/>
          </a:prstGeom>
          <a:solidFill>
            <a:schemeClr val="folHlink">
              <a:alpha val="36078"/>
            </a:schemeClr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en-US" sz="1800">
                <a:latin typeface="Arial" charset="0"/>
                <a:cs typeface="ＭＳ Ｐゴシック" charset="0"/>
              </a:rPr>
              <a:t>M</a:t>
            </a:r>
          </a:p>
        </p:txBody>
      </p:sp>
      <p:sp>
        <p:nvSpPr>
          <p:cNvPr id="5" name="Flowchart: Process 4"/>
          <p:cNvSpPr/>
          <p:nvPr/>
        </p:nvSpPr>
        <p:spPr>
          <a:xfrm>
            <a:off x="1143000" y="2971800"/>
            <a:ext cx="762000" cy="457200"/>
          </a:xfrm>
          <a:prstGeom prst="flowChartProcess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M</a:t>
            </a:r>
          </a:p>
        </p:txBody>
      </p:sp>
      <p:sp>
        <p:nvSpPr>
          <p:cNvPr id="6" name="Flowchart: Process 5"/>
          <p:cNvSpPr/>
          <p:nvPr/>
        </p:nvSpPr>
        <p:spPr>
          <a:xfrm>
            <a:off x="1143000" y="3670300"/>
            <a:ext cx="762000" cy="457200"/>
          </a:xfrm>
          <a:prstGeom prst="flowChartProcess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M</a:t>
            </a:r>
          </a:p>
        </p:txBody>
      </p:sp>
      <p:cxnSp>
        <p:nvCxnSpPr>
          <p:cNvPr id="7" name="Straight Arrow Connector 6"/>
          <p:cNvCxnSpPr>
            <a:stCxn id="4" idx="3"/>
          </p:cNvCxnSpPr>
          <p:nvPr/>
        </p:nvCxnSpPr>
        <p:spPr>
          <a:xfrm>
            <a:off x="1905000" y="2438400"/>
            <a:ext cx="1143000" cy="304800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905000" y="3200400"/>
            <a:ext cx="1143000" cy="304800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 rot="5400000" flipH="1" flipV="1">
            <a:off x="1905000" y="2743200"/>
            <a:ext cx="1143000" cy="1143000"/>
          </a:xfrm>
          <a:prstGeom prst="straightConnector1">
            <a:avLst/>
          </a:prstGeom>
          <a:noFill/>
          <a:ln w="47625">
            <a:solidFill>
              <a:srgbClr val="4A7EB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Arrow Connector 11"/>
          <p:cNvCxnSpPr>
            <a:cxnSpLocks noChangeShapeType="1"/>
            <a:stCxn id="5" idx="3"/>
          </p:cNvCxnSpPr>
          <p:nvPr/>
        </p:nvCxnSpPr>
        <p:spPr bwMode="auto">
          <a:xfrm flipV="1">
            <a:off x="1905000" y="2743200"/>
            <a:ext cx="1143000" cy="457200"/>
          </a:xfrm>
          <a:prstGeom prst="straightConnector1">
            <a:avLst/>
          </a:prstGeom>
          <a:noFill/>
          <a:ln w="47625">
            <a:solidFill>
              <a:srgbClr val="4A7EB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Arrow Connector 12"/>
          <p:cNvCxnSpPr>
            <a:stCxn id="4" idx="3"/>
          </p:cNvCxnSpPr>
          <p:nvPr/>
        </p:nvCxnSpPr>
        <p:spPr>
          <a:xfrm>
            <a:off x="1905000" y="2438400"/>
            <a:ext cx="1143000" cy="1066800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 noChangeShapeType="1"/>
            <a:stCxn id="6" idx="3"/>
          </p:cNvCxnSpPr>
          <p:nvPr/>
        </p:nvCxnSpPr>
        <p:spPr bwMode="auto">
          <a:xfrm flipV="1">
            <a:off x="1917700" y="3517900"/>
            <a:ext cx="1143000" cy="381000"/>
          </a:xfrm>
          <a:prstGeom prst="straightConnector1">
            <a:avLst/>
          </a:prstGeom>
          <a:noFill/>
          <a:ln w="47625">
            <a:solidFill>
              <a:srgbClr val="4A7EB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Straight Arrow Connector 14"/>
          <p:cNvCxnSpPr/>
          <p:nvPr/>
        </p:nvCxnSpPr>
        <p:spPr>
          <a:xfrm>
            <a:off x="685800" y="2438400"/>
            <a:ext cx="457200" cy="1588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85800" y="3200400"/>
            <a:ext cx="457200" cy="1588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85800" y="3886200"/>
            <a:ext cx="457200" cy="1588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6"/>
          </p:cNvCxnSpPr>
          <p:nvPr/>
        </p:nvCxnSpPr>
        <p:spPr>
          <a:xfrm>
            <a:off x="3505200" y="2743200"/>
            <a:ext cx="533400" cy="1588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505200" y="3505200"/>
            <a:ext cx="533400" cy="1588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chart: Process 24"/>
          <p:cNvSpPr/>
          <p:nvPr/>
        </p:nvSpPr>
        <p:spPr>
          <a:xfrm>
            <a:off x="4052888" y="2514600"/>
            <a:ext cx="762000" cy="457200"/>
          </a:xfrm>
          <a:prstGeom prst="flowChartProcess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M</a:t>
            </a:r>
          </a:p>
        </p:txBody>
      </p:sp>
      <p:sp>
        <p:nvSpPr>
          <p:cNvPr id="27" name="Flowchart: Process 26"/>
          <p:cNvSpPr/>
          <p:nvPr/>
        </p:nvSpPr>
        <p:spPr>
          <a:xfrm>
            <a:off x="4038600" y="3276600"/>
            <a:ext cx="762000" cy="457200"/>
          </a:xfrm>
          <a:prstGeom prst="flowChartProcess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M</a:t>
            </a:r>
          </a:p>
        </p:txBody>
      </p:sp>
      <p:sp>
        <p:nvSpPr>
          <p:cNvPr id="29" name="Flowchart: Connector 28"/>
          <p:cNvSpPr/>
          <p:nvPr/>
        </p:nvSpPr>
        <p:spPr>
          <a:xfrm>
            <a:off x="5410200" y="2514600"/>
            <a:ext cx="457200" cy="457200"/>
          </a:xfrm>
          <a:prstGeom prst="flowChartConnector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r</a:t>
            </a:r>
          </a:p>
        </p:txBody>
      </p:sp>
      <p:sp>
        <p:nvSpPr>
          <p:cNvPr id="30" name="Flowchart: Connector 29"/>
          <p:cNvSpPr/>
          <p:nvPr/>
        </p:nvSpPr>
        <p:spPr>
          <a:xfrm>
            <a:off x="5410200" y="3276600"/>
            <a:ext cx="457200" cy="457200"/>
          </a:xfrm>
          <a:prstGeom prst="flowChartConnector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r</a:t>
            </a:r>
          </a:p>
        </p:txBody>
      </p:sp>
      <p:cxnSp>
        <p:nvCxnSpPr>
          <p:cNvPr id="33" name="Straight Arrow Connector 32"/>
          <p:cNvCxnSpPr>
            <a:stCxn id="25" idx="3"/>
          </p:cNvCxnSpPr>
          <p:nvPr/>
        </p:nvCxnSpPr>
        <p:spPr>
          <a:xfrm>
            <a:off x="4827588" y="2743200"/>
            <a:ext cx="596900" cy="31750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7" idx="3"/>
          </p:cNvCxnSpPr>
          <p:nvPr/>
        </p:nvCxnSpPr>
        <p:spPr>
          <a:xfrm>
            <a:off x="4813300" y="3505200"/>
            <a:ext cx="609600" cy="1588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5" idx="3"/>
          </p:cNvCxnSpPr>
          <p:nvPr/>
        </p:nvCxnSpPr>
        <p:spPr>
          <a:xfrm>
            <a:off x="4827588" y="2743200"/>
            <a:ext cx="596900" cy="793750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 noChangeShapeType="1"/>
            <a:stCxn id="27" idx="3"/>
          </p:cNvCxnSpPr>
          <p:nvPr/>
        </p:nvCxnSpPr>
        <p:spPr bwMode="auto">
          <a:xfrm flipV="1">
            <a:off x="4813300" y="2774950"/>
            <a:ext cx="596900" cy="730250"/>
          </a:xfrm>
          <a:prstGeom prst="straightConnector1">
            <a:avLst/>
          </a:prstGeom>
          <a:noFill/>
          <a:ln w="47625">
            <a:solidFill>
              <a:srgbClr val="4A7EB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Right Brace 36"/>
          <p:cNvSpPr/>
          <p:nvPr/>
        </p:nvSpPr>
        <p:spPr>
          <a:xfrm rot="16200000">
            <a:off x="2095500" y="876300"/>
            <a:ext cx="304800" cy="2209800"/>
          </a:xfrm>
          <a:prstGeom prst="rightBrace">
            <a:avLst>
              <a:gd name="adj1" fmla="val 112500"/>
              <a:gd name="adj2" fmla="val 50000"/>
            </a:avLst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/>
            <a:endParaRPr lang="en-US" sz="180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Right Brace 37"/>
          <p:cNvSpPr/>
          <p:nvPr/>
        </p:nvSpPr>
        <p:spPr>
          <a:xfrm rot="16200000">
            <a:off x="4724400" y="1371600"/>
            <a:ext cx="381000" cy="1752600"/>
          </a:xfrm>
          <a:prstGeom prst="rightBrace">
            <a:avLst>
              <a:gd name="adj1" fmla="val 112500"/>
              <a:gd name="adj2" fmla="val 50000"/>
            </a:avLst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/>
            <a:endParaRPr lang="en-US" sz="180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215900" y="205740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  <a:cs typeface="ＭＳ Ｐゴシック" charset="0"/>
              </a:rPr>
              <a:t>R</a:t>
            </a:r>
            <a:r>
              <a:rPr lang="en-US" sz="1800" baseline="-25000">
                <a:latin typeface="Arial" charset="0"/>
                <a:cs typeface="ＭＳ Ｐゴシック" charset="0"/>
              </a:rPr>
              <a:t>i</a:t>
            </a:r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153988" y="3467100"/>
            <a:ext cx="9366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  <a:cs typeface="ＭＳ Ｐゴシック" charset="0"/>
              </a:rPr>
              <a:t>L-split1</a:t>
            </a:r>
            <a:endParaRPr lang="en-US" sz="1800" b="1">
              <a:latin typeface="Arial" charset="0"/>
              <a:cs typeface="ＭＳ Ｐゴシック" charset="0"/>
            </a:endParaRP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169863" y="2730500"/>
            <a:ext cx="11572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  <a:cs typeface="ＭＳ Ｐゴシック" charset="0"/>
              </a:rPr>
              <a:t>L-split0</a:t>
            </a:r>
          </a:p>
        </p:txBody>
      </p:sp>
      <p:cxnSp>
        <p:nvCxnSpPr>
          <p:cNvPr id="42" name="Straight Arrow Connector 41"/>
          <p:cNvCxnSpPr>
            <a:stCxn id="29" idx="6"/>
          </p:cNvCxnSpPr>
          <p:nvPr/>
        </p:nvCxnSpPr>
        <p:spPr>
          <a:xfrm>
            <a:off x="5867400" y="2743200"/>
            <a:ext cx="457200" cy="1588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0" idx="6"/>
          </p:cNvCxnSpPr>
          <p:nvPr/>
        </p:nvCxnSpPr>
        <p:spPr>
          <a:xfrm>
            <a:off x="5867400" y="3505200"/>
            <a:ext cx="457200" cy="1588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lowchart: Process 43"/>
          <p:cNvSpPr/>
          <p:nvPr/>
        </p:nvSpPr>
        <p:spPr>
          <a:xfrm>
            <a:off x="6338888" y="2514600"/>
            <a:ext cx="762000" cy="457200"/>
          </a:xfrm>
          <a:prstGeom prst="flowChartProcess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M</a:t>
            </a:r>
          </a:p>
        </p:txBody>
      </p:sp>
      <p:sp>
        <p:nvSpPr>
          <p:cNvPr id="46" name="Flowchart: Process 45"/>
          <p:cNvSpPr/>
          <p:nvPr/>
        </p:nvSpPr>
        <p:spPr>
          <a:xfrm>
            <a:off x="6324600" y="3276600"/>
            <a:ext cx="762000" cy="457200"/>
          </a:xfrm>
          <a:prstGeom prst="flowChartProcess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M</a:t>
            </a:r>
          </a:p>
        </p:txBody>
      </p:sp>
      <p:sp>
        <p:nvSpPr>
          <p:cNvPr id="48" name="Flowchart: Connector 47"/>
          <p:cNvSpPr/>
          <p:nvPr/>
        </p:nvSpPr>
        <p:spPr>
          <a:xfrm>
            <a:off x="7696200" y="2514600"/>
            <a:ext cx="457200" cy="457200"/>
          </a:xfrm>
          <a:prstGeom prst="flowChartConnector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r</a:t>
            </a:r>
          </a:p>
        </p:txBody>
      </p:sp>
      <p:sp>
        <p:nvSpPr>
          <p:cNvPr id="49" name="Flowchart: Connector 48"/>
          <p:cNvSpPr/>
          <p:nvPr/>
        </p:nvSpPr>
        <p:spPr>
          <a:xfrm>
            <a:off x="7696200" y="3276600"/>
            <a:ext cx="457200" cy="457200"/>
          </a:xfrm>
          <a:prstGeom prst="flowChartConnector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r</a:t>
            </a:r>
          </a:p>
        </p:txBody>
      </p:sp>
      <p:cxnSp>
        <p:nvCxnSpPr>
          <p:cNvPr id="52" name="Straight Arrow Connector 51"/>
          <p:cNvCxnSpPr>
            <a:stCxn id="44" idx="3"/>
          </p:cNvCxnSpPr>
          <p:nvPr/>
        </p:nvCxnSpPr>
        <p:spPr>
          <a:xfrm>
            <a:off x="7113588" y="2743200"/>
            <a:ext cx="582612" cy="31750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6" idx="3"/>
          </p:cNvCxnSpPr>
          <p:nvPr/>
        </p:nvCxnSpPr>
        <p:spPr>
          <a:xfrm>
            <a:off x="7099300" y="3505200"/>
            <a:ext cx="609600" cy="1588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4" idx="3"/>
          </p:cNvCxnSpPr>
          <p:nvPr/>
        </p:nvCxnSpPr>
        <p:spPr>
          <a:xfrm>
            <a:off x="7113588" y="2743200"/>
            <a:ext cx="582612" cy="793750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cxnSpLocks noChangeShapeType="1"/>
            <a:stCxn id="46" idx="3"/>
          </p:cNvCxnSpPr>
          <p:nvPr/>
        </p:nvCxnSpPr>
        <p:spPr bwMode="auto">
          <a:xfrm flipV="1">
            <a:off x="7099300" y="2774950"/>
            <a:ext cx="596900" cy="730250"/>
          </a:xfrm>
          <a:prstGeom prst="straightConnector1">
            <a:avLst/>
          </a:prstGeom>
          <a:noFill/>
          <a:ln w="47625">
            <a:solidFill>
              <a:srgbClr val="4A7EB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" name="Right Brace 57"/>
          <p:cNvSpPr/>
          <p:nvPr/>
        </p:nvSpPr>
        <p:spPr>
          <a:xfrm rot="16200000">
            <a:off x="7010400" y="1371600"/>
            <a:ext cx="381000" cy="1752600"/>
          </a:xfrm>
          <a:prstGeom prst="rightBrace">
            <a:avLst>
              <a:gd name="adj1" fmla="val 112500"/>
              <a:gd name="adj2" fmla="val 50000"/>
            </a:avLst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/>
            <a:endParaRPr lang="en-US" sz="180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61" name="Shape 23"/>
          <p:cNvCxnSpPr>
            <a:stCxn id="49" idx="5"/>
          </p:cNvCxnSpPr>
          <p:nvPr/>
        </p:nvCxnSpPr>
        <p:spPr>
          <a:xfrm rot="5400000">
            <a:off x="5876925" y="2971800"/>
            <a:ext cx="1514475" cy="2905125"/>
          </a:xfrm>
          <a:prstGeom prst="curvedConnector2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hape 23"/>
          <p:cNvCxnSpPr>
            <a:cxnSpLocks noChangeShapeType="1"/>
          </p:cNvCxnSpPr>
          <p:nvPr/>
        </p:nvCxnSpPr>
        <p:spPr bwMode="auto">
          <a:xfrm rot="10800000" flipV="1">
            <a:off x="5181600" y="2895600"/>
            <a:ext cx="2895600" cy="2667000"/>
          </a:xfrm>
          <a:prstGeom prst="curvedConnector3">
            <a:avLst>
              <a:gd name="adj1" fmla="val -20838"/>
            </a:avLst>
          </a:prstGeom>
          <a:noFill/>
          <a:ln w="38100">
            <a:solidFill>
              <a:schemeClr val="accent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" name="Shape 23"/>
          <p:cNvCxnSpPr>
            <a:cxnSpLocks noChangeShapeType="1"/>
            <a:stCxn id="100" idx="1"/>
            <a:endCxn id="569422" idx="2"/>
          </p:cNvCxnSpPr>
          <p:nvPr/>
        </p:nvCxnSpPr>
        <p:spPr bwMode="auto">
          <a:xfrm rot="10800000">
            <a:off x="565150" y="4070350"/>
            <a:ext cx="3378200" cy="1289050"/>
          </a:xfrm>
          <a:prstGeom prst="curvedConnector2">
            <a:avLst/>
          </a:prstGeom>
          <a:noFill/>
          <a:ln w="38100">
            <a:solidFill>
              <a:schemeClr val="accent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4" name="TextBox 93"/>
          <p:cNvSpPr txBox="1">
            <a:spLocks noChangeArrowheads="1"/>
          </p:cNvSpPr>
          <p:nvPr/>
        </p:nvSpPr>
        <p:spPr bwMode="auto">
          <a:xfrm>
            <a:off x="1908175" y="4656138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Arial" charset="0"/>
                <a:cs typeface="ＭＳ Ｐゴシック" charset="0"/>
              </a:rPr>
              <a:t>i=i+1</a:t>
            </a:r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4114800" y="4559300"/>
            <a:ext cx="15684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latin typeface="Arial" charset="0"/>
                <a:cs typeface="Times New Roman" charset="0"/>
              </a:rPr>
              <a:t>Converged?</a:t>
            </a:r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838200" y="1295400"/>
            <a:ext cx="3505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Arial" charset="0"/>
                <a:cs typeface="ＭＳ Ｐゴシック" charset="0"/>
              </a:rPr>
              <a:t>Join &amp; compute rank</a:t>
            </a:r>
            <a:r>
              <a:rPr lang="en-US" sz="1800">
                <a:latin typeface="Arial" charset="0"/>
                <a:cs typeface="ＭＳ Ｐゴシック" charset="0"/>
              </a:rPr>
              <a:t> </a:t>
            </a:r>
          </a:p>
        </p:txBody>
      </p:sp>
      <p:sp>
        <p:nvSpPr>
          <p:cNvPr id="98" name="TextBox 97"/>
          <p:cNvSpPr txBox="1">
            <a:spLocks noChangeArrowheads="1"/>
          </p:cNvSpPr>
          <p:nvPr/>
        </p:nvSpPr>
        <p:spPr bwMode="auto">
          <a:xfrm>
            <a:off x="4267200" y="1524000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Arial" charset="0"/>
                <a:cs typeface="ＭＳ Ｐゴシック" charset="0"/>
              </a:rPr>
              <a:t>Aggregate </a:t>
            </a:r>
            <a:r>
              <a:rPr lang="en-US" sz="1800">
                <a:latin typeface="Arial" charset="0"/>
                <a:cs typeface="ＭＳ Ｐゴシック" charset="0"/>
              </a:rPr>
              <a:t> </a:t>
            </a:r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6172200" y="1524000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Arial" charset="0"/>
                <a:cs typeface="ＭＳ Ｐゴシック" charset="0"/>
              </a:rPr>
              <a:t>fixpoint evaluation</a:t>
            </a:r>
            <a:r>
              <a:rPr lang="en-US" sz="1800">
                <a:latin typeface="Arial" charset="0"/>
                <a:cs typeface="ＭＳ Ｐゴシック" charset="0"/>
              </a:rPr>
              <a:t> </a:t>
            </a:r>
          </a:p>
        </p:txBody>
      </p:sp>
      <p:sp>
        <p:nvSpPr>
          <p:cNvPr id="100" name="Flowchart: Process 99"/>
          <p:cNvSpPr/>
          <p:nvPr/>
        </p:nvSpPr>
        <p:spPr>
          <a:xfrm>
            <a:off x="3956050" y="5016500"/>
            <a:ext cx="1225550" cy="685800"/>
          </a:xfrm>
          <a:prstGeom prst="flowChartProcess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Client</a:t>
            </a:r>
          </a:p>
        </p:txBody>
      </p:sp>
      <p:cxnSp>
        <p:nvCxnSpPr>
          <p:cNvPr id="141" name="Straight Arrow Connector 140"/>
          <p:cNvCxnSpPr>
            <a:cxnSpLocks noChangeShapeType="1"/>
          </p:cNvCxnSpPr>
          <p:nvPr/>
        </p:nvCxnSpPr>
        <p:spPr bwMode="auto">
          <a:xfrm flipH="1">
            <a:off x="4646613" y="5703888"/>
            <a:ext cx="3175" cy="360362"/>
          </a:xfrm>
          <a:prstGeom prst="straightConnector1">
            <a:avLst/>
          </a:prstGeom>
          <a:noFill/>
          <a:ln w="47625">
            <a:solidFill>
              <a:srgbClr val="4A7EB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" name="TextBox 142"/>
          <p:cNvSpPr txBox="1">
            <a:spLocks noChangeArrowheads="1"/>
          </p:cNvSpPr>
          <p:nvPr/>
        </p:nvSpPr>
        <p:spPr bwMode="auto">
          <a:xfrm>
            <a:off x="4837113" y="5764213"/>
            <a:ext cx="1600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latin typeface="Arial" charset="0"/>
                <a:cs typeface="ＭＳ Ｐゴシック" charset="0"/>
              </a:rPr>
              <a:t>done</a:t>
            </a:r>
          </a:p>
        </p:txBody>
      </p:sp>
      <p:sp>
        <p:nvSpPr>
          <p:cNvPr id="9" name="Flowchart: Connector 8"/>
          <p:cNvSpPr>
            <a:spLocks noChangeArrowheads="1"/>
          </p:cNvSpPr>
          <p:nvPr/>
        </p:nvSpPr>
        <p:spPr bwMode="auto">
          <a:xfrm>
            <a:off x="3081338" y="3268663"/>
            <a:ext cx="457200" cy="457200"/>
          </a:xfrm>
          <a:prstGeom prst="flowChartConnector">
            <a:avLst/>
          </a:prstGeom>
          <a:gradFill rotWithShape="0">
            <a:gsLst>
              <a:gs pos="0">
                <a:schemeClr val="accent1">
                  <a:alpha val="35001"/>
                </a:schemeClr>
              </a:gs>
              <a:gs pos="100000">
                <a:schemeClr val="folHlink"/>
              </a:gs>
            </a:gsLst>
            <a:lin ang="5400000" scaled="1"/>
          </a:gradFill>
          <a:ln w="25400">
            <a:solidFill>
              <a:srgbClr val="385D8A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en-US" sz="1800">
                <a:latin typeface="Arial" charset="0"/>
                <a:cs typeface="ＭＳ Ｐゴシック" charset="0"/>
              </a:rPr>
              <a:t>r</a:t>
            </a:r>
          </a:p>
        </p:txBody>
      </p:sp>
      <p:sp>
        <p:nvSpPr>
          <p:cNvPr id="2" name="Flowchart: Connector 8"/>
          <p:cNvSpPr>
            <a:spLocks noChangeArrowheads="1"/>
          </p:cNvSpPr>
          <p:nvPr/>
        </p:nvSpPr>
        <p:spPr bwMode="auto">
          <a:xfrm>
            <a:off x="3076575" y="2543175"/>
            <a:ext cx="457200" cy="457200"/>
          </a:xfrm>
          <a:prstGeom prst="flowChartConnector">
            <a:avLst/>
          </a:prstGeom>
          <a:gradFill rotWithShape="0">
            <a:gsLst>
              <a:gs pos="0">
                <a:schemeClr val="accent1">
                  <a:alpha val="35001"/>
                </a:schemeClr>
              </a:gs>
              <a:gs pos="100000">
                <a:schemeClr val="folHlink"/>
              </a:gs>
            </a:gsLst>
            <a:lin ang="5400000" scaled="1"/>
          </a:gradFill>
          <a:ln w="25400">
            <a:solidFill>
              <a:srgbClr val="385D8A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en-US" sz="1800">
                <a:latin typeface="Arial" charset="0"/>
                <a:cs typeface="ＭＳ Ｐゴシック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906398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Line 1"/>
          <p:cNvSpPr>
            <a:spLocks noChangeShapeType="1"/>
          </p:cNvSpPr>
          <p:nvPr/>
        </p:nvSpPr>
        <p:spPr bwMode="auto">
          <a:xfrm>
            <a:off x="26789" y="3643313"/>
            <a:ext cx="9252273" cy="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0800000">
            <a:off x="4545211" y="1376289"/>
            <a:ext cx="1902023" cy="1965647"/>
          </a:xfrm>
          <a:prstGeom prst="rect">
            <a:avLst/>
          </a:prstGeom>
          <a:noFill/>
          <a:ln w="3175" cap="flat">
            <a:solidFill>
              <a:schemeClr val="tx1"/>
            </a:solidFill>
            <a:prstDash val="solid"/>
            <a:miter lim="800000"/>
            <a:headEnd/>
            <a:tailEnd/>
          </a:ln>
        </p:spPr>
      </p:pic>
      <p:pic>
        <p:nvPicPr>
          <p:cNvPr id="17411" name="Picture 3"/>
          <p:cNvPicPr>
            <a:picLocks noChangeArrowheads="1"/>
          </p:cNvPicPr>
          <p:nvPr/>
        </p:nvPicPr>
        <p:blipFill>
          <a:blip r:embed="rId3"/>
          <a:srcRect t="10051" r="61470" b="25259"/>
          <a:stretch>
            <a:fillRect/>
          </a:stretch>
        </p:blipFill>
        <p:spPr bwMode="auto">
          <a:xfrm>
            <a:off x="6474023" y="62508"/>
            <a:ext cx="2598539" cy="3580805"/>
          </a:xfrm>
          <a:prstGeom prst="rect">
            <a:avLst/>
          </a:prstGeom>
          <a:noFill/>
          <a:ln w="9525" cap="flat">
            <a:noFill/>
            <a:miter lim="800000"/>
            <a:headEnd/>
            <a:tailEnd/>
          </a:ln>
        </p:spPr>
      </p:pic>
      <p:sp>
        <p:nvSpPr>
          <p:cNvPr id="17412" name="Rectangle 4"/>
          <p:cNvSpPr>
            <a:spLocks/>
          </p:cNvSpPr>
          <p:nvPr/>
        </p:nvSpPr>
        <p:spPr bwMode="auto">
          <a:xfrm>
            <a:off x="7044408" y="2518082"/>
            <a:ext cx="118053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/>
                </a:solidFill>
                <a:ea typeface="Gill Sans" charset="0"/>
                <a:cs typeface="Gill Sans" charset="0"/>
              </a:rPr>
              <a:t>taxa counts</a:t>
            </a:r>
          </a:p>
        </p:txBody>
      </p:sp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219894" y="775767"/>
            <a:ext cx="3186783" cy="1769194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06353" y="764605"/>
            <a:ext cx="2205633" cy="1924348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411015" y="1991320"/>
            <a:ext cx="669727" cy="1495723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17416" name="Rectangle 8"/>
          <p:cNvSpPr>
            <a:spLocks/>
          </p:cNvSpPr>
          <p:nvPr/>
        </p:nvSpPr>
        <p:spPr bwMode="auto">
          <a:xfrm>
            <a:off x="176415" y="175128"/>
            <a:ext cx="3243305" cy="50899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   plankton </a:t>
            </a:r>
            <a:r>
              <a:rPr lang="en-US" dirty="0">
                <a:solidFill>
                  <a:schemeClr val="tx1"/>
                </a:solidFill>
                <a:ea typeface="Gill Sans" charset="0"/>
                <a:cs typeface="Gill Sans" charset="0"/>
              </a:rPr>
              <a:t>tows</a:t>
            </a:r>
          </a:p>
        </p:txBody>
      </p:sp>
      <p:pic>
        <p:nvPicPr>
          <p:cNvPr id="17417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076652" y="4464844"/>
            <a:ext cx="5049738" cy="1580555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grpSp>
        <p:nvGrpSpPr>
          <p:cNvPr id="17418" name="Group 10"/>
          <p:cNvGrpSpPr>
            <a:grpSpLocks/>
          </p:cNvGrpSpPr>
          <p:nvPr/>
        </p:nvGrpSpPr>
        <p:grpSpPr bwMode="auto">
          <a:xfrm>
            <a:off x="2207866" y="4679156"/>
            <a:ext cx="1941091" cy="1455539"/>
            <a:chOff x="0" y="0"/>
            <a:chExt cx="1738" cy="1304"/>
          </a:xfrm>
        </p:grpSpPr>
        <p:pic>
          <p:nvPicPr>
            <p:cNvPr id="17419" name="Picture 11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0" y="0"/>
              <a:ext cx="1738" cy="1304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grpSp>
          <p:nvGrpSpPr>
            <p:cNvPr id="17420" name="Group 12"/>
            <p:cNvGrpSpPr>
              <a:grpSpLocks/>
            </p:cNvGrpSpPr>
            <p:nvPr/>
          </p:nvGrpSpPr>
          <p:grpSpPr bwMode="auto">
            <a:xfrm>
              <a:off x="669" y="512"/>
              <a:ext cx="272" cy="408"/>
              <a:chOff x="0" y="0"/>
              <a:chExt cx="272" cy="408"/>
            </a:xfrm>
          </p:grpSpPr>
          <p:sp>
            <p:nvSpPr>
              <p:cNvPr id="17421" name="Freeform 13"/>
              <p:cNvSpPr>
                <a:spLocks/>
              </p:cNvSpPr>
              <p:nvPr/>
            </p:nvSpPr>
            <p:spPr bwMode="auto">
              <a:xfrm>
                <a:off x="15" y="0"/>
                <a:ext cx="209" cy="40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60" y="1394"/>
                  </a:cxn>
                  <a:cxn ang="0">
                    <a:pos x="8640" y="2787"/>
                  </a:cxn>
                  <a:cxn ang="0">
                    <a:pos x="8100" y="4413"/>
                  </a:cxn>
                  <a:cxn ang="0">
                    <a:pos x="4860" y="5574"/>
                  </a:cxn>
                  <a:cxn ang="0">
                    <a:pos x="1620" y="7432"/>
                  </a:cxn>
                  <a:cxn ang="0">
                    <a:pos x="1620" y="9058"/>
                  </a:cxn>
                  <a:cxn ang="0">
                    <a:pos x="9180" y="10452"/>
                  </a:cxn>
                  <a:cxn ang="0">
                    <a:pos x="14580" y="11381"/>
                  </a:cxn>
                  <a:cxn ang="0">
                    <a:pos x="17280" y="11381"/>
                  </a:cxn>
                  <a:cxn ang="0">
                    <a:pos x="21600" y="12077"/>
                  </a:cxn>
                  <a:cxn ang="0">
                    <a:pos x="19440" y="16258"/>
                  </a:cxn>
                  <a:cxn ang="0">
                    <a:pos x="15660" y="17419"/>
                  </a:cxn>
                  <a:cxn ang="0">
                    <a:pos x="15660" y="19742"/>
                  </a:cxn>
                  <a:cxn ang="0">
                    <a:pos x="17820" y="21600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4860" y="1394"/>
                    </a:lnTo>
                    <a:lnTo>
                      <a:pt x="8640" y="2787"/>
                    </a:lnTo>
                    <a:lnTo>
                      <a:pt x="8100" y="4413"/>
                    </a:lnTo>
                    <a:lnTo>
                      <a:pt x="4860" y="5574"/>
                    </a:lnTo>
                    <a:cubicBezTo>
                      <a:pt x="4860" y="5574"/>
                      <a:pt x="2700" y="7432"/>
                      <a:pt x="1620" y="7432"/>
                    </a:cubicBezTo>
                    <a:cubicBezTo>
                      <a:pt x="540" y="7432"/>
                      <a:pt x="1620" y="9058"/>
                      <a:pt x="1620" y="9058"/>
                    </a:cubicBezTo>
                    <a:lnTo>
                      <a:pt x="9180" y="10452"/>
                    </a:lnTo>
                    <a:lnTo>
                      <a:pt x="14580" y="11381"/>
                    </a:lnTo>
                    <a:lnTo>
                      <a:pt x="17280" y="11381"/>
                    </a:lnTo>
                    <a:lnTo>
                      <a:pt x="21600" y="12077"/>
                    </a:lnTo>
                    <a:lnTo>
                      <a:pt x="19440" y="16258"/>
                    </a:lnTo>
                    <a:lnTo>
                      <a:pt x="15660" y="17419"/>
                    </a:lnTo>
                    <a:lnTo>
                      <a:pt x="15660" y="19742"/>
                    </a:lnTo>
                    <a:lnTo>
                      <a:pt x="17820" y="21600"/>
                    </a:lnTo>
                  </a:path>
                </a:pathLst>
              </a:custGeom>
              <a:noFill/>
              <a:ln w="25400" cap="flat">
                <a:solidFill>
                  <a:srgbClr val="0080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22" name="Freeform 14"/>
              <p:cNvSpPr>
                <a:spLocks/>
              </p:cNvSpPr>
              <p:nvPr/>
            </p:nvSpPr>
            <p:spPr bwMode="auto">
              <a:xfrm>
                <a:off x="0" y="48"/>
                <a:ext cx="272" cy="3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154" y="1620"/>
                  </a:cxn>
                  <a:cxn ang="0">
                    <a:pos x="8308" y="2700"/>
                  </a:cxn>
                  <a:cxn ang="0">
                    <a:pos x="11631" y="5130"/>
                  </a:cxn>
                  <a:cxn ang="0">
                    <a:pos x="10385" y="9180"/>
                  </a:cxn>
                  <a:cxn ang="0">
                    <a:pos x="8723" y="11610"/>
                  </a:cxn>
                  <a:cxn ang="0">
                    <a:pos x="10385" y="14040"/>
                  </a:cxn>
                  <a:cxn ang="0">
                    <a:pos x="17031" y="14850"/>
                  </a:cxn>
                  <a:cxn ang="0">
                    <a:pos x="19938" y="14850"/>
                  </a:cxn>
                  <a:cxn ang="0">
                    <a:pos x="21600" y="18630"/>
                  </a:cxn>
                  <a:cxn ang="0">
                    <a:pos x="21600" y="21600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4154" y="1620"/>
                    </a:lnTo>
                    <a:lnTo>
                      <a:pt x="8308" y="2700"/>
                    </a:lnTo>
                    <a:lnTo>
                      <a:pt x="11631" y="5130"/>
                    </a:lnTo>
                    <a:lnTo>
                      <a:pt x="10385" y="9180"/>
                    </a:lnTo>
                    <a:lnTo>
                      <a:pt x="8723" y="11610"/>
                    </a:lnTo>
                    <a:lnTo>
                      <a:pt x="10385" y="14040"/>
                    </a:lnTo>
                    <a:lnTo>
                      <a:pt x="17031" y="14850"/>
                    </a:lnTo>
                    <a:lnTo>
                      <a:pt x="19938" y="14850"/>
                    </a:lnTo>
                    <a:lnTo>
                      <a:pt x="21600" y="18630"/>
                    </a:lnTo>
                    <a:lnTo>
                      <a:pt x="21600" y="21600"/>
                    </a:lnTo>
                  </a:path>
                </a:pathLst>
              </a:custGeom>
              <a:noFill/>
              <a:ln w="25400" cap="flat">
                <a:solidFill>
                  <a:srgbClr val="0080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23" name="Line 15"/>
              <p:cNvSpPr>
                <a:spLocks noChangeShapeType="1"/>
              </p:cNvSpPr>
              <p:nvPr/>
            </p:nvSpPr>
            <p:spPr bwMode="auto">
              <a:xfrm flipH="1">
                <a:off x="20" y="17"/>
                <a:ext cx="27" cy="40"/>
              </a:xfrm>
              <a:prstGeom prst="line">
                <a:avLst/>
              </a:prstGeom>
              <a:noFill/>
              <a:ln w="25400" cap="flat">
                <a:solidFill>
                  <a:srgbClr val="0080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24" name="Line 16"/>
              <p:cNvSpPr>
                <a:spLocks noChangeShapeType="1"/>
              </p:cNvSpPr>
              <p:nvPr/>
            </p:nvSpPr>
            <p:spPr bwMode="auto">
              <a:xfrm flipH="1">
                <a:off x="73" y="61"/>
                <a:ext cx="26" cy="39"/>
              </a:xfrm>
              <a:prstGeom prst="line">
                <a:avLst/>
              </a:prstGeom>
              <a:noFill/>
              <a:ln w="25400" cap="flat">
                <a:solidFill>
                  <a:srgbClr val="0080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25" name="Line 17"/>
              <p:cNvSpPr>
                <a:spLocks noChangeShapeType="1"/>
              </p:cNvSpPr>
              <p:nvPr/>
            </p:nvSpPr>
            <p:spPr bwMode="auto">
              <a:xfrm flipH="1">
                <a:off x="47" y="39"/>
                <a:ext cx="26" cy="39"/>
              </a:xfrm>
              <a:prstGeom prst="line">
                <a:avLst/>
              </a:prstGeom>
              <a:noFill/>
              <a:ln w="25400" cap="flat">
                <a:solidFill>
                  <a:srgbClr val="0080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26" name="Line 18"/>
              <p:cNvSpPr>
                <a:spLocks noChangeShapeType="1"/>
              </p:cNvSpPr>
              <p:nvPr/>
            </p:nvSpPr>
            <p:spPr bwMode="auto">
              <a:xfrm flipH="1">
                <a:off x="41" y="131"/>
                <a:ext cx="89" cy="9"/>
              </a:xfrm>
              <a:prstGeom prst="line">
                <a:avLst/>
              </a:prstGeom>
              <a:noFill/>
              <a:ln w="25400" cap="flat">
                <a:solidFill>
                  <a:srgbClr val="0080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27" name="Line 19"/>
              <p:cNvSpPr>
                <a:spLocks noChangeShapeType="1"/>
              </p:cNvSpPr>
              <p:nvPr/>
            </p:nvSpPr>
            <p:spPr bwMode="auto">
              <a:xfrm flipH="1">
                <a:off x="47" y="157"/>
                <a:ext cx="88" cy="9"/>
              </a:xfrm>
              <a:prstGeom prst="line">
                <a:avLst/>
              </a:prstGeom>
              <a:noFill/>
              <a:ln w="25400" cap="flat">
                <a:solidFill>
                  <a:srgbClr val="0080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28" name="Line 20"/>
              <p:cNvSpPr>
                <a:spLocks noChangeShapeType="1"/>
              </p:cNvSpPr>
              <p:nvPr/>
            </p:nvSpPr>
            <p:spPr bwMode="auto">
              <a:xfrm flipH="1">
                <a:off x="78" y="188"/>
                <a:ext cx="47" cy="0"/>
              </a:xfrm>
              <a:prstGeom prst="line">
                <a:avLst/>
              </a:prstGeom>
              <a:noFill/>
              <a:ln w="25400" cap="flat">
                <a:solidFill>
                  <a:srgbClr val="0080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29" name="Line 21"/>
              <p:cNvSpPr>
                <a:spLocks noChangeShapeType="1"/>
              </p:cNvSpPr>
              <p:nvPr/>
            </p:nvSpPr>
            <p:spPr bwMode="auto">
              <a:xfrm flipH="1">
                <a:off x="120" y="245"/>
                <a:ext cx="89" cy="9"/>
              </a:xfrm>
              <a:prstGeom prst="line">
                <a:avLst/>
              </a:prstGeom>
              <a:noFill/>
              <a:ln w="25400" cap="flat">
                <a:solidFill>
                  <a:srgbClr val="0080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30" name="Line 22"/>
              <p:cNvSpPr>
                <a:spLocks noChangeShapeType="1"/>
              </p:cNvSpPr>
              <p:nvPr/>
            </p:nvSpPr>
            <p:spPr bwMode="auto">
              <a:xfrm flipH="1">
                <a:off x="183" y="364"/>
                <a:ext cx="88" cy="8"/>
              </a:xfrm>
              <a:prstGeom prst="line">
                <a:avLst/>
              </a:prstGeom>
              <a:noFill/>
              <a:ln w="25400" cap="flat">
                <a:solidFill>
                  <a:srgbClr val="0080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31" name="Line 23"/>
              <p:cNvSpPr>
                <a:spLocks noChangeShapeType="1"/>
              </p:cNvSpPr>
              <p:nvPr/>
            </p:nvSpPr>
            <p:spPr bwMode="auto">
              <a:xfrm flipH="1">
                <a:off x="177" y="333"/>
                <a:ext cx="89" cy="9"/>
              </a:xfrm>
              <a:prstGeom prst="line">
                <a:avLst/>
              </a:prstGeom>
              <a:noFill/>
              <a:ln w="25400" cap="flat">
                <a:solidFill>
                  <a:srgbClr val="0080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32" name="Line 24"/>
              <p:cNvSpPr>
                <a:spLocks noChangeShapeType="1"/>
              </p:cNvSpPr>
              <p:nvPr/>
            </p:nvSpPr>
            <p:spPr bwMode="auto">
              <a:xfrm flipH="1">
                <a:off x="193" y="307"/>
                <a:ext cx="64" cy="0"/>
              </a:xfrm>
              <a:prstGeom prst="line">
                <a:avLst/>
              </a:prstGeom>
              <a:noFill/>
              <a:ln w="25400" cap="flat">
                <a:solidFill>
                  <a:srgbClr val="0080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33" name="Line 25"/>
              <p:cNvSpPr>
                <a:spLocks noChangeShapeType="1"/>
              </p:cNvSpPr>
              <p:nvPr/>
            </p:nvSpPr>
            <p:spPr bwMode="auto">
              <a:xfrm flipH="1">
                <a:off x="156" y="272"/>
                <a:ext cx="48" cy="0"/>
              </a:xfrm>
              <a:prstGeom prst="line">
                <a:avLst/>
              </a:prstGeom>
              <a:noFill/>
              <a:ln w="25400" cap="flat">
                <a:solidFill>
                  <a:srgbClr val="0080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34" name="Line 26"/>
              <p:cNvSpPr>
                <a:spLocks noChangeShapeType="1"/>
              </p:cNvSpPr>
              <p:nvPr/>
            </p:nvSpPr>
            <p:spPr bwMode="auto">
              <a:xfrm flipH="1">
                <a:off x="130" y="219"/>
                <a:ext cx="79" cy="13"/>
              </a:xfrm>
              <a:prstGeom prst="line">
                <a:avLst/>
              </a:prstGeom>
              <a:noFill/>
              <a:ln w="25400" cap="flat">
                <a:solidFill>
                  <a:srgbClr val="0080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35" name="Line 27"/>
              <p:cNvSpPr>
                <a:spLocks noChangeShapeType="1"/>
              </p:cNvSpPr>
              <p:nvPr/>
            </p:nvSpPr>
            <p:spPr bwMode="auto">
              <a:xfrm flipH="1">
                <a:off x="62" y="114"/>
                <a:ext cx="47" cy="0"/>
              </a:xfrm>
              <a:prstGeom prst="line">
                <a:avLst/>
              </a:prstGeom>
              <a:noFill/>
              <a:ln w="25400" cap="flat">
                <a:solidFill>
                  <a:srgbClr val="0080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436" name="Group 28"/>
            <p:cNvGrpSpPr>
              <a:grpSpLocks/>
            </p:cNvGrpSpPr>
            <p:nvPr/>
          </p:nvGrpSpPr>
          <p:grpSpPr bwMode="auto">
            <a:xfrm>
              <a:off x="669" y="336"/>
              <a:ext cx="272" cy="408"/>
              <a:chOff x="0" y="0"/>
              <a:chExt cx="272" cy="408"/>
            </a:xfrm>
          </p:grpSpPr>
          <p:sp>
            <p:nvSpPr>
              <p:cNvPr id="17437" name="Freeform 29"/>
              <p:cNvSpPr>
                <a:spLocks/>
              </p:cNvSpPr>
              <p:nvPr/>
            </p:nvSpPr>
            <p:spPr bwMode="auto">
              <a:xfrm>
                <a:off x="15" y="0"/>
                <a:ext cx="209" cy="40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60" y="1394"/>
                  </a:cxn>
                  <a:cxn ang="0">
                    <a:pos x="8640" y="2787"/>
                  </a:cxn>
                  <a:cxn ang="0">
                    <a:pos x="8100" y="4413"/>
                  </a:cxn>
                  <a:cxn ang="0">
                    <a:pos x="4860" y="5574"/>
                  </a:cxn>
                  <a:cxn ang="0">
                    <a:pos x="1620" y="7432"/>
                  </a:cxn>
                  <a:cxn ang="0">
                    <a:pos x="1620" y="9058"/>
                  </a:cxn>
                  <a:cxn ang="0">
                    <a:pos x="9180" y="10452"/>
                  </a:cxn>
                  <a:cxn ang="0">
                    <a:pos x="14580" y="11381"/>
                  </a:cxn>
                  <a:cxn ang="0">
                    <a:pos x="17280" y="11381"/>
                  </a:cxn>
                  <a:cxn ang="0">
                    <a:pos x="21600" y="12077"/>
                  </a:cxn>
                  <a:cxn ang="0">
                    <a:pos x="19440" y="16258"/>
                  </a:cxn>
                  <a:cxn ang="0">
                    <a:pos x="15660" y="17419"/>
                  </a:cxn>
                  <a:cxn ang="0">
                    <a:pos x="15660" y="19742"/>
                  </a:cxn>
                  <a:cxn ang="0">
                    <a:pos x="17820" y="21600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4860" y="1394"/>
                    </a:lnTo>
                    <a:lnTo>
                      <a:pt x="8640" y="2787"/>
                    </a:lnTo>
                    <a:lnTo>
                      <a:pt x="8100" y="4413"/>
                    </a:lnTo>
                    <a:lnTo>
                      <a:pt x="4860" y="5574"/>
                    </a:lnTo>
                    <a:cubicBezTo>
                      <a:pt x="4860" y="5574"/>
                      <a:pt x="2700" y="7432"/>
                      <a:pt x="1620" y="7432"/>
                    </a:cubicBezTo>
                    <a:cubicBezTo>
                      <a:pt x="540" y="7432"/>
                      <a:pt x="1620" y="9058"/>
                      <a:pt x="1620" y="9058"/>
                    </a:cubicBezTo>
                    <a:lnTo>
                      <a:pt x="9180" y="10452"/>
                    </a:lnTo>
                    <a:lnTo>
                      <a:pt x="14580" y="11381"/>
                    </a:lnTo>
                    <a:lnTo>
                      <a:pt x="17280" y="11381"/>
                    </a:lnTo>
                    <a:lnTo>
                      <a:pt x="21600" y="12077"/>
                    </a:lnTo>
                    <a:lnTo>
                      <a:pt x="19440" y="16258"/>
                    </a:lnTo>
                    <a:lnTo>
                      <a:pt x="15660" y="17419"/>
                    </a:lnTo>
                    <a:lnTo>
                      <a:pt x="15660" y="19742"/>
                    </a:lnTo>
                    <a:lnTo>
                      <a:pt x="17820" y="21600"/>
                    </a:lnTo>
                  </a:path>
                </a:pathLst>
              </a:custGeom>
              <a:noFill/>
              <a:ln w="25400" cap="flat">
                <a:solidFill>
                  <a:srgbClr val="8000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38" name="Freeform 30"/>
              <p:cNvSpPr>
                <a:spLocks/>
              </p:cNvSpPr>
              <p:nvPr/>
            </p:nvSpPr>
            <p:spPr bwMode="auto">
              <a:xfrm>
                <a:off x="0" y="48"/>
                <a:ext cx="272" cy="3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154" y="1620"/>
                  </a:cxn>
                  <a:cxn ang="0">
                    <a:pos x="8308" y="2700"/>
                  </a:cxn>
                  <a:cxn ang="0">
                    <a:pos x="11631" y="5130"/>
                  </a:cxn>
                  <a:cxn ang="0">
                    <a:pos x="10385" y="9180"/>
                  </a:cxn>
                  <a:cxn ang="0">
                    <a:pos x="8723" y="11610"/>
                  </a:cxn>
                  <a:cxn ang="0">
                    <a:pos x="10385" y="14040"/>
                  </a:cxn>
                  <a:cxn ang="0">
                    <a:pos x="17031" y="14850"/>
                  </a:cxn>
                  <a:cxn ang="0">
                    <a:pos x="19938" y="14850"/>
                  </a:cxn>
                  <a:cxn ang="0">
                    <a:pos x="21600" y="18630"/>
                  </a:cxn>
                  <a:cxn ang="0">
                    <a:pos x="21600" y="21600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4154" y="1620"/>
                    </a:lnTo>
                    <a:lnTo>
                      <a:pt x="8308" y="2700"/>
                    </a:lnTo>
                    <a:lnTo>
                      <a:pt x="11631" y="5130"/>
                    </a:lnTo>
                    <a:lnTo>
                      <a:pt x="10385" y="9180"/>
                    </a:lnTo>
                    <a:lnTo>
                      <a:pt x="8723" y="11610"/>
                    </a:lnTo>
                    <a:lnTo>
                      <a:pt x="10385" y="14040"/>
                    </a:lnTo>
                    <a:lnTo>
                      <a:pt x="17031" y="14850"/>
                    </a:lnTo>
                    <a:lnTo>
                      <a:pt x="19938" y="14850"/>
                    </a:lnTo>
                    <a:lnTo>
                      <a:pt x="21600" y="18630"/>
                    </a:lnTo>
                    <a:lnTo>
                      <a:pt x="21600" y="21600"/>
                    </a:lnTo>
                  </a:path>
                </a:pathLst>
              </a:custGeom>
              <a:noFill/>
              <a:ln w="25400" cap="flat">
                <a:solidFill>
                  <a:srgbClr val="8000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39" name="Line 31"/>
              <p:cNvSpPr>
                <a:spLocks noChangeShapeType="1"/>
              </p:cNvSpPr>
              <p:nvPr/>
            </p:nvSpPr>
            <p:spPr bwMode="auto">
              <a:xfrm flipH="1">
                <a:off x="20" y="17"/>
                <a:ext cx="27" cy="40"/>
              </a:xfrm>
              <a:prstGeom prst="line">
                <a:avLst/>
              </a:prstGeom>
              <a:noFill/>
              <a:ln w="25400" cap="flat">
                <a:solidFill>
                  <a:srgbClr val="8000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40" name="Line 32"/>
              <p:cNvSpPr>
                <a:spLocks noChangeShapeType="1"/>
              </p:cNvSpPr>
              <p:nvPr/>
            </p:nvSpPr>
            <p:spPr bwMode="auto">
              <a:xfrm flipH="1">
                <a:off x="73" y="61"/>
                <a:ext cx="26" cy="39"/>
              </a:xfrm>
              <a:prstGeom prst="line">
                <a:avLst/>
              </a:prstGeom>
              <a:noFill/>
              <a:ln w="25400" cap="flat">
                <a:solidFill>
                  <a:srgbClr val="8000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41" name="Line 33"/>
              <p:cNvSpPr>
                <a:spLocks noChangeShapeType="1"/>
              </p:cNvSpPr>
              <p:nvPr/>
            </p:nvSpPr>
            <p:spPr bwMode="auto">
              <a:xfrm flipH="1">
                <a:off x="47" y="39"/>
                <a:ext cx="26" cy="39"/>
              </a:xfrm>
              <a:prstGeom prst="line">
                <a:avLst/>
              </a:prstGeom>
              <a:noFill/>
              <a:ln w="25400" cap="flat">
                <a:solidFill>
                  <a:srgbClr val="8000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42" name="Line 34"/>
              <p:cNvSpPr>
                <a:spLocks noChangeShapeType="1"/>
              </p:cNvSpPr>
              <p:nvPr/>
            </p:nvSpPr>
            <p:spPr bwMode="auto">
              <a:xfrm flipH="1">
                <a:off x="41" y="131"/>
                <a:ext cx="89" cy="9"/>
              </a:xfrm>
              <a:prstGeom prst="line">
                <a:avLst/>
              </a:prstGeom>
              <a:noFill/>
              <a:ln w="25400" cap="flat">
                <a:solidFill>
                  <a:srgbClr val="8000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43" name="Line 35"/>
              <p:cNvSpPr>
                <a:spLocks noChangeShapeType="1"/>
              </p:cNvSpPr>
              <p:nvPr/>
            </p:nvSpPr>
            <p:spPr bwMode="auto">
              <a:xfrm flipH="1">
                <a:off x="47" y="157"/>
                <a:ext cx="88" cy="9"/>
              </a:xfrm>
              <a:prstGeom prst="line">
                <a:avLst/>
              </a:prstGeom>
              <a:noFill/>
              <a:ln w="25400" cap="flat">
                <a:solidFill>
                  <a:srgbClr val="8000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44" name="Line 36"/>
              <p:cNvSpPr>
                <a:spLocks noChangeShapeType="1"/>
              </p:cNvSpPr>
              <p:nvPr/>
            </p:nvSpPr>
            <p:spPr bwMode="auto">
              <a:xfrm flipH="1">
                <a:off x="78" y="188"/>
                <a:ext cx="47" cy="0"/>
              </a:xfrm>
              <a:prstGeom prst="line">
                <a:avLst/>
              </a:prstGeom>
              <a:noFill/>
              <a:ln w="25400" cap="flat">
                <a:solidFill>
                  <a:srgbClr val="8000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45" name="Line 37"/>
              <p:cNvSpPr>
                <a:spLocks noChangeShapeType="1"/>
              </p:cNvSpPr>
              <p:nvPr/>
            </p:nvSpPr>
            <p:spPr bwMode="auto">
              <a:xfrm flipH="1">
                <a:off x="120" y="245"/>
                <a:ext cx="89" cy="9"/>
              </a:xfrm>
              <a:prstGeom prst="line">
                <a:avLst/>
              </a:prstGeom>
              <a:noFill/>
              <a:ln w="25400" cap="flat">
                <a:solidFill>
                  <a:srgbClr val="8000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46" name="Line 38"/>
              <p:cNvSpPr>
                <a:spLocks noChangeShapeType="1"/>
              </p:cNvSpPr>
              <p:nvPr/>
            </p:nvSpPr>
            <p:spPr bwMode="auto">
              <a:xfrm flipH="1">
                <a:off x="183" y="364"/>
                <a:ext cx="88" cy="8"/>
              </a:xfrm>
              <a:prstGeom prst="line">
                <a:avLst/>
              </a:prstGeom>
              <a:noFill/>
              <a:ln w="25400" cap="flat">
                <a:solidFill>
                  <a:srgbClr val="8000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47" name="Line 39"/>
              <p:cNvSpPr>
                <a:spLocks noChangeShapeType="1"/>
              </p:cNvSpPr>
              <p:nvPr/>
            </p:nvSpPr>
            <p:spPr bwMode="auto">
              <a:xfrm flipH="1">
                <a:off x="177" y="333"/>
                <a:ext cx="89" cy="9"/>
              </a:xfrm>
              <a:prstGeom prst="line">
                <a:avLst/>
              </a:prstGeom>
              <a:noFill/>
              <a:ln w="25400" cap="flat">
                <a:solidFill>
                  <a:srgbClr val="8000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48" name="Line 40"/>
              <p:cNvSpPr>
                <a:spLocks noChangeShapeType="1"/>
              </p:cNvSpPr>
              <p:nvPr/>
            </p:nvSpPr>
            <p:spPr bwMode="auto">
              <a:xfrm flipH="1">
                <a:off x="193" y="307"/>
                <a:ext cx="64" cy="0"/>
              </a:xfrm>
              <a:prstGeom prst="line">
                <a:avLst/>
              </a:prstGeom>
              <a:noFill/>
              <a:ln w="25400" cap="flat">
                <a:solidFill>
                  <a:srgbClr val="8000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49" name="Line 41"/>
              <p:cNvSpPr>
                <a:spLocks noChangeShapeType="1"/>
              </p:cNvSpPr>
              <p:nvPr/>
            </p:nvSpPr>
            <p:spPr bwMode="auto">
              <a:xfrm flipH="1">
                <a:off x="156" y="272"/>
                <a:ext cx="48" cy="0"/>
              </a:xfrm>
              <a:prstGeom prst="line">
                <a:avLst/>
              </a:prstGeom>
              <a:noFill/>
              <a:ln w="25400" cap="flat">
                <a:solidFill>
                  <a:srgbClr val="8000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50" name="Line 42"/>
              <p:cNvSpPr>
                <a:spLocks noChangeShapeType="1"/>
              </p:cNvSpPr>
              <p:nvPr/>
            </p:nvSpPr>
            <p:spPr bwMode="auto">
              <a:xfrm flipH="1">
                <a:off x="130" y="219"/>
                <a:ext cx="79" cy="13"/>
              </a:xfrm>
              <a:prstGeom prst="line">
                <a:avLst/>
              </a:prstGeom>
              <a:noFill/>
              <a:ln w="25400" cap="flat">
                <a:solidFill>
                  <a:srgbClr val="8000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51" name="Line 43"/>
              <p:cNvSpPr>
                <a:spLocks noChangeShapeType="1"/>
              </p:cNvSpPr>
              <p:nvPr/>
            </p:nvSpPr>
            <p:spPr bwMode="auto">
              <a:xfrm flipH="1">
                <a:off x="62" y="114"/>
                <a:ext cx="47" cy="0"/>
              </a:xfrm>
              <a:prstGeom prst="line">
                <a:avLst/>
              </a:prstGeom>
              <a:noFill/>
              <a:ln w="25400" cap="flat">
                <a:solidFill>
                  <a:srgbClr val="8000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452" name="Group 44"/>
            <p:cNvGrpSpPr>
              <a:grpSpLocks/>
            </p:cNvGrpSpPr>
            <p:nvPr/>
          </p:nvGrpSpPr>
          <p:grpSpPr bwMode="auto">
            <a:xfrm>
              <a:off x="613" y="488"/>
              <a:ext cx="176" cy="376"/>
              <a:chOff x="0" y="0"/>
              <a:chExt cx="176" cy="376"/>
            </a:xfrm>
          </p:grpSpPr>
          <p:sp>
            <p:nvSpPr>
              <p:cNvPr id="17453" name="Freeform 45"/>
              <p:cNvSpPr>
                <a:spLocks/>
              </p:cNvSpPr>
              <p:nvPr/>
            </p:nvSpPr>
            <p:spPr bwMode="auto">
              <a:xfrm>
                <a:off x="10" y="0"/>
                <a:ext cx="135" cy="37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60" y="1394"/>
                  </a:cxn>
                  <a:cxn ang="0">
                    <a:pos x="8640" y="2787"/>
                  </a:cxn>
                  <a:cxn ang="0">
                    <a:pos x="8100" y="4413"/>
                  </a:cxn>
                  <a:cxn ang="0">
                    <a:pos x="4860" y="5574"/>
                  </a:cxn>
                  <a:cxn ang="0">
                    <a:pos x="1620" y="7432"/>
                  </a:cxn>
                  <a:cxn ang="0">
                    <a:pos x="1620" y="9058"/>
                  </a:cxn>
                  <a:cxn ang="0">
                    <a:pos x="9180" y="10452"/>
                  </a:cxn>
                  <a:cxn ang="0">
                    <a:pos x="14580" y="11381"/>
                  </a:cxn>
                  <a:cxn ang="0">
                    <a:pos x="17280" y="11381"/>
                  </a:cxn>
                  <a:cxn ang="0">
                    <a:pos x="21600" y="12077"/>
                  </a:cxn>
                  <a:cxn ang="0">
                    <a:pos x="19440" y="16258"/>
                  </a:cxn>
                  <a:cxn ang="0">
                    <a:pos x="15660" y="17419"/>
                  </a:cxn>
                  <a:cxn ang="0">
                    <a:pos x="15660" y="19742"/>
                  </a:cxn>
                  <a:cxn ang="0">
                    <a:pos x="17820" y="21600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4860" y="1394"/>
                    </a:lnTo>
                    <a:lnTo>
                      <a:pt x="8640" y="2787"/>
                    </a:lnTo>
                    <a:lnTo>
                      <a:pt x="8100" y="4413"/>
                    </a:lnTo>
                    <a:lnTo>
                      <a:pt x="4860" y="5574"/>
                    </a:lnTo>
                    <a:cubicBezTo>
                      <a:pt x="4860" y="5574"/>
                      <a:pt x="2700" y="7432"/>
                      <a:pt x="1620" y="7432"/>
                    </a:cubicBezTo>
                    <a:cubicBezTo>
                      <a:pt x="540" y="7432"/>
                      <a:pt x="1620" y="9058"/>
                      <a:pt x="1620" y="9058"/>
                    </a:cubicBezTo>
                    <a:lnTo>
                      <a:pt x="9180" y="10452"/>
                    </a:lnTo>
                    <a:lnTo>
                      <a:pt x="14580" y="11381"/>
                    </a:lnTo>
                    <a:lnTo>
                      <a:pt x="17280" y="11381"/>
                    </a:lnTo>
                    <a:lnTo>
                      <a:pt x="21600" y="12077"/>
                    </a:lnTo>
                    <a:lnTo>
                      <a:pt x="19440" y="16258"/>
                    </a:lnTo>
                    <a:lnTo>
                      <a:pt x="15660" y="17419"/>
                    </a:lnTo>
                    <a:lnTo>
                      <a:pt x="15660" y="19742"/>
                    </a:lnTo>
                    <a:lnTo>
                      <a:pt x="17820" y="21600"/>
                    </a:lnTo>
                  </a:path>
                </a:pathLst>
              </a:custGeom>
              <a:noFill/>
              <a:ln w="25400" cap="flat">
                <a:solidFill>
                  <a:srgbClr val="FFFF66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54" name="Freeform 46"/>
              <p:cNvSpPr>
                <a:spLocks/>
              </p:cNvSpPr>
              <p:nvPr/>
            </p:nvSpPr>
            <p:spPr bwMode="auto">
              <a:xfrm>
                <a:off x="0" y="44"/>
                <a:ext cx="176" cy="3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154" y="1620"/>
                  </a:cxn>
                  <a:cxn ang="0">
                    <a:pos x="8308" y="2700"/>
                  </a:cxn>
                  <a:cxn ang="0">
                    <a:pos x="11631" y="5130"/>
                  </a:cxn>
                  <a:cxn ang="0">
                    <a:pos x="10385" y="9180"/>
                  </a:cxn>
                  <a:cxn ang="0">
                    <a:pos x="8723" y="11610"/>
                  </a:cxn>
                  <a:cxn ang="0">
                    <a:pos x="10385" y="14040"/>
                  </a:cxn>
                  <a:cxn ang="0">
                    <a:pos x="17031" y="14850"/>
                  </a:cxn>
                  <a:cxn ang="0">
                    <a:pos x="19938" y="14850"/>
                  </a:cxn>
                  <a:cxn ang="0">
                    <a:pos x="21600" y="18630"/>
                  </a:cxn>
                  <a:cxn ang="0">
                    <a:pos x="21600" y="21600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4154" y="1620"/>
                    </a:lnTo>
                    <a:lnTo>
                      <a:pt x="8308" y="2700"/>
                    </a:lnTo>
                    <a:lnTo>
                      <a:pt x="11631" y="5130"/>
                    </a:lnTo>
                    <a:lnTo>
                      <a:pt x="10385" y="9180"/>
                    </a:lnTo>
                    <a:lnTo>
                      <a:pt x="8723" y="11610"/>
                    </a:lnTo>
                    <a:lnTo>
                      <a:pt x="10385" y="14040"/>
                    </a:lnTo>
                    <a:lnTo>
                      <a:pt x="17031" y="14850"/>
                    </a:lnTo>
                    <a:lnTo>
                      <a:pt x="19938" y="14850"/>
                    </a:lnTo>
                    <a:lnTo>
                      <a:pt x="21600" y="18630"/>
                    </a:lnTo>
                    <a:lnTo>
                      <a:pt x="21600" y="21600"/>
                    </a:lnTo>
                  </a:path>
                </a:pathLst>
              </a:custGeom>
              <a:noFill/>
              <a:ln w="25400" cap="flat">
                <a:solidFill>
                  <a:srgbClr val="FFFF66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55" name="Line 47"/>
              <p:cNvSpPr>
                <a:spLocks noChangeShapeType="1"/>
              </p:cNvSpPr>
              <p:nvPr/>
            </p:nvSpPr>
            <p:spPr bwMode="auto">
              <a:xfrm flipH="1">
                <a:off x="13" y="16"/>
                <a:ext cx="17" cy="36"/>
              </a:xfrm>
              <a:prstGeom prst="line">
                <a:avLst/>
              </a:prstGeom>
              <a:noFill/>
              <a:ln w="25400" cap="flat">
                <a:solidFill>
                  <a:srgbClr val="FFFF66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56" name="Line 48"/>
              <p:cNvSpPr>
                <a:spLocks noChangeShapeType="1"/>
              </p:cNvSpPr>
              <p:nvPr/>
            </p:nvSpPr>
            <p:spPr bwMode="auto">
              <a:xfrm flipH="1">
                <a:off x="47" y="56"/>
                <a:ext cx="17" cy="36"/>
              </a:xfrm>
              <a:prstGeom prst="line">
                <a:avLst/>
              </a:prstGeom>
              <a:noFill/>
              <a:ln w="25400" cap="flat">
                <a:solidFill>
                  <a:srgbClr val="FFFF66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57" name="Line 49"/>
              <p:cNvSpPr>
                <a:spLocks noChangeShapeType="1"/>
              </p:cNvSpPr>
              <p:nvPr/>
            </p:nvSpPr>
            <p:spPr bwMode="auto">
              <a:xfrm flipH="1">
                <a:off x="30" y="36"/>
                <a:ext cx="17" cy="36"/>
              </a:xfrm>
              <a:prstGeom prst="line">
                <a:avLst/>
              </a:prstGeom>
              <a:noFill/>
              <a:ln w="25400" cap="flat">
                <a:solidFill>
                  <a:srgbClr val="FFFF66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58" name="Line 50"/>
              <p:cNvSpPr>
                <a:spLocks noChangeShapeType="1"/>
              </p:cNvSpPr>
              <p:nvPr/>
            </p:nvSpPr>
            <p:spPr bwMode="auto">
              <a:xfrm flipH="1">
                <a:off x="27" y="121"/>
                <a:ext cx="57" cy="8"/>
              </a:xfrm>
              <a:prstGeom prst="line">
                <a:avLst/>
              </a:prstGeom>
              <a:noFill/>
              <a:ln w="25400" cap="flat">
                <a:solidFill>
                  <a:srgbClr val="FFFF66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59" name="Line 51"/>
              <p:cNvSpPr>
                <a:spLocks noChangeShapeType="1"/>
              </p:cNvSpPr>
              <p:nvPr/>
            </p:nvSpPr>
            <p:spPr bwMode="auto">
              <a:xfrm flipH="1">
                <a:off x="30" y="145"/>
                <a:ext cx="57" cy="8"/>
              </a:xfrm>
              <a:prstGeom prst="line">
                <a:avLst/>
              </a:prstGeom>
              <a:noFill/>
              <a:ln w="25400" cap="flat">
                <a:solidFill>
                  <a:srgbClr val="FFFF66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60" name="Line 52"/>
              <p:cNvSpPr>
                <a:spLocks noChangeShapeType="1"/>
              </p:cNvSpPr>
              <p:nvPr/>
            </p:nvSpPr>
            <p:spPr bwMode="auto">
              <a:xfrm flipH="1">
                <a:off x="50" y="173"/>
                <a:ext cx="31" cy="0"/>
              </a:xfrm>
              <a:prstGeom prst="line">
                <a:avLst/>
              </a:prstGeom>
              <a:noFill/>
              <a:ln w="25400" cap="flat">
                <a:solidFill>
                  <a:srgbClr val="FFFF66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61" name="Line 53"/>
              <p:cNvSpPr>
                <a:spLocks noChangeShapeType="1"/>
              </p:cNvSpPr>
              <p:nvPr/>
            </p:nvSpPr>
            <p:spPr bwMode="auto">
              <a:xfrm flipH="1">
                <a:off x="77" y="226"/>
                <a:ext cx="58" cy="8"/>
              </a:xfrm>
              <a:prstGeom prst="line">
                <a:avLst/>
              </a:prstGeom>
              <a:noFill/>
              <a:ln w="25400" cap="flat">
                <a:solidFill>
                  <a:srgbClr val="FFFF66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62" name="Line 54"/>
              <p:cNvSpPr>
                <a:spLocks noChangeShapeType="1"/>
              </p:cNvSpPr>
              <p:nvPr/>
            </p:nvSpPr>
            <p:spPr bwMode="auto">
              <a:xfrm flipH="1">
                <a:off x="118" y="335"/>
                <a:ext cx="58" cy="8"/>
              </a:xfrm>
              <a:prstGeom prst="line">
                <a:avLst/>
              </a:prstGeom>
              <a:noFill/>
              <a:ln w="25400" cap="flat">
                <a:solidFill>
                  <a:srgbClr val="FFFF66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63" name="Line 55"/>
              <p:cNvSpPr>
                <a:spLocks noChangeShapeType="1"/>
              </p:cNvSpPr>
              <p:nvPr/>
            </p:nvSpPr>
            <p:spPr bwMode="auto">
              <a:xfrm flipH="1">
                <a:off x="115" y="307"/>
                <a:ext cx="57" cy="8"/>
              </a:xfrm>
              <a:prstGeom prst="line">
                <a:avLst/>
              </a:prstGeom>
              <a:noFill/>
              <a:ln w="25400" cap="flat">
                <a:solidFill>
                  <a:srgbClr val="FFFF66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64" name="Line 56"/>
              <p:cNvSpPr>
                <a:spLocks noChangeShapeType="1"/>
              </p:cNvSpPr>
              <p:nvPr/>
            </p:nvSpPr>
            <p:spPr bwMode="auto">
              <a:xfrm flipH="1">
                <a:off x="125" y="283"/>
                <a:ext cx="41" cy="0"/>
              </a:xfrm>
              <a:prstGeom prst="line">
                <a:avLst/>
              </a:prstGeom>
              <a:noFill/>
              <a:ln w="25400" cap="flat">
                <a:solidFill>
                  <a:srgbClr val="FFFF66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65" name="Line 57"/>
              <p:cNvSpPr>
                <a:spLocks noChangeShapeType="1"/>
              </p:cNvSpPr>
              <p:nvPr/>
            </p:nvSpPr>
            <p:spPr bwMode="auto">
              <a:xfrm flipH="1">
                <a:off x="101" y="250"/>
                <a:ext cx="31" cy="0"/>
              </a:xfrm>
              <a:prstGeom prst="line">
                <a:avLst/>
              </a:prstGeom>
              <a:noFill/>
              <a:ln w="25400" cap="flat">
                <a:solidFill>
                  <a:srgbClr val="FFFF66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66" name="Line 58"/>
              <p:cNvSpPr>
                <a:spLocks noChangeShapeType="1"/>
              </p:cNvSpPr>
              <p:nvPr/>
            </p:nvSpPr>
            <p:spPr bwMode="auto">
              <a:xfrm flipH="1">
                <a:off x="84" y="202"/>
                <a:ext cx="51" cy="12"/>
              </a:xfrm>
              <a:prstGeom prst="line">
                <a:avLst/>
              </a:prstGeom>
              <a:noFill/>
              <a:ln w="25400" cap="flat">
                <a:solidFill>
                  <a:srgbClr val="FFFF66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67" name="Line 59"/>
              <p:cNvSpPr>
                <a:spLocks noChangeShapeType="1"/>
              </p:cNvSpPr>
              <p:nvPr/>
            </p:nvSpPr>
            <p:spPr bwMode="auto">
              <a:xfrm flipH="1">
                <a:off x="40" y="105"/>
                <a:ext cx="31" cy="0"/>
              </a:xfrm>
              <a:prstGeom prst="line">
                <a:avLst/>
              </a:prstGeom>
              <a:noFill/>
              <a:ln w="25400" cap="flat">
                <a:solidFill>
                  <a:srgbClr val="FFFF66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468" name="Group 60"/>
            <p:cNvGrpSpPr>
              <a:grpSpLocks/>
            </p:cNvGrpSpPr>
            <p:nvPr/>
          </p:nvGrpSpPr>
          <p:grpSpPr bwMode="auto">
            <a:xfrm>
              <a:off x="805" y="248"/>
              <a:ext cx="232" cy="536"/>
              <a:chOff x="0" y="0"/>
              <a:chExt cx="232" cy="536"/>
            </a:xfrm>
          </p:grpSpPr>
          <p:sp>
            <p:nvSpPr>
              <p:cNvPr id="17469" name="Freeform 61"/>
              <p:cNvSpPr>
                <a:spLocks/>
              </p:cNvSpPr>
              <p:nvPr/>
            </p:nvSpPr>
            <p:spPr bwMode="auto">
              <a:xfrm>
                <a:off x="13" y="0"/>
                <a:ext cx="178" cy="53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60" y="1394"/>
                  </a:cxn>
                  <a:cxn ang="0">
                    <a:pos x="8640" y="2787"/>
                  </a:cxn>
                  <a:cxn ang="0">
                    <a:pos x="8100" y="4413"/>
                  </a:cxn>
                  <a:cxn ang="0">
                    <a:pos x="4860" y="5574"/>
                  </a:cxn>
                  <a:cxn ang="0">
                    <a:pos x="1620" y="7432"/>
                  </a:cxn>
                  <a:cxn ang="0">
                    <a:pos x="1620" y="9058"/>
                  </a:cxn>
                  <a:cxn ang="0">
                    <a:pos x="9180" y="10452"/>
                  </a:cxn>
                  <a:cxn ang="0">
                    <a:pos x="14580" y="11381"/>
                  </a:cxn>
                  <a:cxn ang="0">
                    <a:pos x="17280" y="11381"/>
                  </a:cxn>
                  <a:cxn ang="0">
                    <a:pos x="21600" y="12077"/>
                  </a:cxn>
                  <a:cxn ang="0">
                    <a:pos x="19440" y="16258"/>
                  </a:cxn>
                  <a:cxn ang="0">
                    <a:pos x="15660" y="17419"/>
                  </a:cxn>
                  <a:cxn ang="0">
                    <a:pos x="15660" y="19742"/>
                  </a:cxn>
                  <a:cxn ang="0">
                    <a:pos x="17820" y="21600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4860" y="1394"/>
                    </a:lnTo>
                    <a:lnTo>
                      <a:pt x="8640" y="2787"/>
                    </a:lnTo>
                    <a:lnTo>
                      <a:pt x="8100" y="4413"/>
                    </a:lnTo>
                    <a:lnTo>
                      <a:pt x="4860" y="5574"/>
                    </a:lnTo>
                    <a:cubicBezTo>
                      <a:pt x="4860" y="5574"/>
                      <a:pt x="2700" y="7432"/>
                      <a:pt x="1620" y="7432"/>
                    </a:cubicBezTo>
                    <a:cubicBezTo>
                      <a:pt x="540" y="7432"/>
                      <a:pt x="1620" y="9058"/>
                      <a:pt x="1620" y="9058"/>
                    </a:cubicBezTo>
                    <a:lnTo>
                      <a:pt x="9180" y="10452"/>
                    </a:lnTo>
                    <a:lnTo>
                      <a:pt x="14580" y="11381"/>
                    </a:lnTo>
                    <a:lnTo>
                      <a:pt x="17280" y="11381"/>
                    </a:lnTo>
                    <a:lnTo>
                      <a:pt x="21600" y="12077"/>
                    </a:lnTo>
                    <a:lnTo>
                      <a:pt x="19440" y="16258"/>
                    </a:lnTo>
                    <a:lnTo>
                      <a:pt x="15660" y="17419"/>
                    </a:lnTo>
                    <a:lnTo>
                      <a:pt x="15660" y="19742"/>
                    </a:lnTo>
                    <a:lnTo>
                      <a:pt x="17820" y="21600"/>
                    </a:lnTo>
                  </a:path>
                </a:pathLst>
              </a:custGeom>
              <a:noFill/>
              <a:ln w="25400" cap="flat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70" name="Freeform 62"/>
              <p:cNvSpPr>
                <a:spLocks/>
              </p:cNvSpPr>
              <p:nvPr/>
            </p:nvSpPr>
            <p:spPr bwMode="auto">
              <a:xfrm>
                <a:off x="0" y="63"/>
                <a:ext cx="232" cy="46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154" y="1620"/>
                  </a:cxn>
                  <a:cxn ang="0">
                    <a:pos x="8308" y="2700"/>
                  </a:cxn>
                  <a:cxn ang="0">
                    <a:pos x="11631" y="5130"/>
                  </a:cxn>
                  <a:cxn ang="0">
                    <a:pos x="10385" y="9180"/>
                  </a:cxn>
                  <a:cxn ang="0">
                    <a:pos x="8723" y="11610"/>
                  </a:cxn>
                  <a:cxn ang="0">
                    <a:pos x="10385" y="14040"/>
                  </a:cxn>
                  <a:cxn ang="0">
                    <a:pos x="17031" y="14850"/>
                  </a:cxn>
                  <a:cxn ang="0">
                    <a:pos x="19938" y="14850"/>
                  </a:cxn>
                  <a:cxn ang="0">
                    <a:pos x="21600" y="18630"/>
                  </a:cxn>
                  <a:cxn ang="0">
                    <a:pos x="21600" y="21600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4154" y="1620"/>
                    </a:lnTo>
                    <a:lnTo>
                      <a:pt x="8308" y="2700"/>
                    </a:lnTo>
                    <a:lnTo>
                      <a:pt x="11631" y="5130"/>
                    </a:lnTo>
                    <a:lnTo>
                      <a:pt x="10385" y="9180"/>
                    </a:lnTo>
                    <a:lnTo>
                      <a:pt x="8723" y="11610"/>
                    </a:lnTo>
                    <a:lnTo>
                      <a:pt x="10385" y="14040"/>
                    </a:lnTo>
                    <a:lnTo>
                      <a:pt x="17031" y="14850"/>
                    </a:lnTo>
                    <a:lnTo>
                      <a:pt x="19938" y="14850"/>
                    </a:lnTo>
                    <a:lnTo>
                      <a:pt x="21600" y="18630"/>
                    </a:lnTo>
                    <a:lnTo>
                      <a:pt x="21600" y="21600"/>
                    </a:lnTo>
                  </a:path>
                </a:pathLst>
              </a:custGeom>
              <a:noFill/>
              <a:ln w="25400" cap="flat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71" name="Line 63"/>
              <p:cNvSpPr>
                <a:spLocks noChangeShapeType="1"/>
              </p:cNvSpPr>
              <p:nvPr/>
            </p:nvSpPr>
            <p:spPr bwMode="auto">
              <a:xfrm flipH="1">
                <a:off x="17" y="23"/>
                <a:ext cx="23" cy="51"/>
              </a:xfrm>
              <a:prstGeom prst="line">
                <a:avLst/>
              </a:prstGeom>
              <a:noFill/>
              <a:ln w="25400" cap="flat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72" name="Line 64"/>
              <p:cNvSpPr>
                <a:spLocks noChangeShapeType="1"/>
              </p:cNvSpPr>
              <p:nvPr/>
            </p:nvSpPr>
            <p:spPr bwMode="auto">
              <a:xfrm flipH="1">
                <a:off x="62" y="80"/>
                <a:ext cx="22" cy="52"/>
              </a:xfrm>
              <a:prstGeom prst="line">
                <a:avLst/>
              </a:prstGeom>
              <a:noFill/>
              <a:ln w="25400" cap="flat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73" name="Line 65"/>
              <p:cNvSpPr>
                <a:spLocks noChangeShapeType="1"/>
              </p:cNvSpPr>
              <p:nvPr/>
            </p:nvSpPr>
            <p:spPr bwMode="auto">
              <a:xfrm flipH="1">
                <a:off x="40" y="51"/>
                <a:ext cx="22" cy="52"/>
              </a:xfrm>
              <a:prstGeom prst="line">
                <a:avLst/>
              </a:prstGeom>
              <a:noFill/>
              <a:ln w="25400" cap="flat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74" name="Line 66"/>
              <p:cNvSpPr>
                <a:spLocks noChangeShapeType="1"/>
              </p:cNvSpPr>
              <p:nvPr/>
            </p:nvSpPr>
            <p:spPr bwMode="auto">
              <a:xfrm flipH="1">
                <a:off x="35" y="172"/>
                <a:ext cx="76" cy="12"/>
              </a:xfrm>
              <a:prstGeom prst="line">
                <a:avLst/>
              </a:prstGeom>
              <a:noFill/>
              <a:ln w="25400" cap="flat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75" name="Line 67"/>
              <p:cNvSpPr>
                <a:spLocks noChangeShapeType="1"/>
              </p:cNvSpPr>
              <p:nvPr/>
            </p:nvSpPr>
            <p:spPr bwMode="auto">
              <a:xfrm flipH="1">
                <a:off x="40" y="207"/>
                <a:ext cx="75" cy="12"/>
              </a:xfrm>
              <a:prstGeom prst="line">
                <a:avLst/>
              </a:prstGeom>
              <a:noFill/>
              <a:ln w="25400" cap="flat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76" name="Line 68"/>
              <p:cNvSpPr>
                <a:spLocks noChangeShapeType="1"/>
              </p:cNvSpPr>
              <p:nvPr/>
            </p:nvSpPr>
            <p:spPr bwMode="auto">
              <a:xfrm flipH="1">
                <a:off x="66" y="247"/>
                <a:ext cx="41" cy="0"/>
              </a:xfrm>
              <a:prstGeom prst="line">
                <a:avLst/>
              </a:prstGeom>
              <a:noFill/>
              <a:ln w="25400" cap="flat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77" name="Line 69"/>
              <p:cNvSpPr>
                <a:spLocks noChangeShapeType="1"/>
              </p:cNvSpPr>
              <p:nvPr/>
            </p:nvSpPr>
            <p:spPr bwMode="auto">
              <a:xfrm flipH="1">
                <a:off x="102" y="322"/>
                <a:ext cx="76" cy="12"/>
              </a:xfrm>
              <a:prstGeom prst="line">
                <a:avLst/>
              </a:prstGeom>
              <a:noFill/>
              <a:ln w="25400" cap="flat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78" name="Line 70"/>
              <p:cNvSpPr>
                <a:spLocks noChangeShapeType="1"/>
              </p:cNvSpPr>
              <p:nvPr/>
            </p:nvSpPr>
            <p:spPr bwMode="auto">
              <a:xfrm flipH="1">
                <a:off x="156" y="478"/>
                <a:ext cx="75" cy="11"/>
              </a:xfrm>
              <a:prstGeom prst="line">
                <a:avLst/>
              </a:prstGeom>
              <a:noFill/>
              <a:ln w="25400" cap="flat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79" name="Line 71"/>
              <p:cNvSpPr>
                <a:spLocks noChangeShapeType="1"/>
              </p:cNvSpPr>
              <p:nvPr/>
            </p:nvSpPr>
            <p:spPr bwMode="auto">
              <a:xfrm flipH="1">
                <a:off x="151" y="438"/>
                <a:ext cx="76" cy="11"/>
              </a:xfrm>
              <a:prstGeom prst="line">
                <a:avLst/>
              </a:prstGeom>
              <a:noFill/>
              <a:ln w="25400" cap="flat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80" name="Line 72"/>
              <p:cNvSpPr>
                <a:spLocks noChangeShapeType="1"/>
              </p:cNvSpPr>
              <p:nvPr/>
            </p:nvSpPr>
            <p:spPr bwMode="auto">
              <a:xfrm flipH="1">
                <a:off x="165" y="403"/>
                <a:ext cx="54" cy="0"/>
              </a:xfrm>
              <a:prstGeom prst="line">
                <a:avLst/>
              </a:prstGeom>
              <a:noFill/>
              <a:ln w="25400" cap="flat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81" name="Line 73"/>
              <p:cNvSpPr>
                <a:spLocks noChangeShapeType="1"/>
              </p:cNvSpPr>
              <p:nvPr/>
            </p:nvSpPr>
            <p:spPr bwMode="auto">
              <a:xfrm flipH="1">
                <a:off x="133" y="357"/>
                <a:ext cx="41" cy="0"/>
              </a:xfrm>
              <a:prstGeom prst="line">
                <a:avLst/>
              </a:prstGeom>
              <a:noFill/>
              <a:ln w="25400" cap="flat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82" name="Line 74"/>
              <p:cNvSpPr>
                <a:spLocks noChangeShapeType="1"/>
              </p:cNvSpPr>
              <p:nvPr/>
            </p:nvSpPr>
            <p:spPr bwMode="auto">
              <a:xfrm flipH="1">
                <a:off x="111" y="288"/>
                <a:ext cx="67" cy="17"/>
              </a:xfrm>
              <a:prstGeom prst="line">
                <a:avLst/>
              </a:prstGeom>
              <a:noFill/>
              <a:ln w="25400" cap="flat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83" name="Line 75"/>
              <p:cNvSpPr>
                <a:spLocks noChangeShapeType="1"/>
              </p:cNvSpPr>
              <p:nvPr/>
            </p:nvSpPr>
            <p:spPr bwMode="auto">
              <a:xfrm flipH="1">
                <a:off x="53" y="149"/>
                <a:ext cx="40" cy="0"/>
              </a:xfrm>
              <a:prstGeom prst="line">
                <a:avLst/>
              </a:prstGeom>
              <a:noFill/>
              <a:ln w="25400" cap="flat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484" name="Group 76"/>
            <p:cNvGrpSpPr>
              <a:grpSpLocks/>
            </p:cNvGrpSpPr>
            <p:nvPr/>
          </p:nvGrpSpPr>
          <p:grpSpPr bwMode="auto">
            <a:xfrm>
              <a:off x="565" y="560"/>
              <a:ext cx="176" cy="376"/>
              <a:chOff x="0" y="0"/>
              <a:chExt cx="176" cy="376"/>
            </a:xfrm>
          </p:grpSpPr>
          <p:sp>
            <p:nvSpPr>
              <p:cNvPr id="17485" name="Freeform 77"/>
              <p:cNvSpPr>
                <a:spLocks/>
              </p:cNvSpPr>
              <p:nvPr/>
            </p:nvSpPr>
            <p:spPr bwMode="auto">
              <a:xfrm>
                <a:off x="10" y="0"/>
                <a:ext cx="135" cy="37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60" y="1394"/>
                  </a:cxn>
                  <a:cxn ang="0">
                    <a:pos x="8640" y="2787"/>
                  </a:cxn>
                  <a:cxn ang="0">
                    <a:pos x="8100" y="4413"/>
                  </a:cxn>
                  <a:cxn ang="0">
                    <a:pos x="4860" y="5574"/>
                  </a:cxn>
                  <a:cxn ang="0">
                    <a:pos x="1620" y="7432"/>
                  </a:cxn>
                  <a:cxn ang="0">
                    <a:pos x="1620" y="9058"/>
                  </a:cxn>
                  <a:cxn ang="0">
                    <a:pos x="9180" y="10452"/>
                  </a:cxn>
                  <a:cxn ang="0">
                    <a:pos x="14580" y="11381"/>
                  </a:cxn>
                  <a:cxn ang="0">
                    <a:pos x="17280" y="11381"/>
                  </a:cxn>
                  <a:cxn ang="0">
                    <a:pos x="21600" y="12077"/>
                  </a:cxn>
                  <a:cxn ang="0">
                    <a:pos x="19440" y="16258"/>
                  </a:cxn>
                  <a:cxn ang="0">
                    <a:pos x="15660" y="17419"/>
                  </a:cxn>
                  <a:cxn ang="0">
                    <a:pos x="15660" y="19742"/>
                  </a:cxn>
                  <a:cxn ang="0">
                    <a:pos x="17820" y="21600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4860" y="1394"/>
                    </a:lnTo>
                    <a:lnTo>
                      <a:pt x="8640" y="2787"/>
                    </a:lnTo>
                    <a:lnTo>
                      <a:pt x="8100" y="4413"/>
                    </a:lnTo>
                    <a:lnTo>
                      <a:pt x="4860" y="5574"/>
                    </a:lnTo>
                    <a:cubicBezTo>
                      <a:pt x="4860" y="5574"/>
                      <a:pt x="2700" y="7432"/>
                      <a:pt x="1620" y="7432"/>
                    </a:cubicBezTo>
                    <a:cubicBezTo>
                      <a:pt x="540" y="7432"/>
                      <a:pt x="1620" y="9058"/>
                      <a:pt x="1620" y="9058"/>
                    </a:cubicBezTo>
                    <a:lnTo>
                      <a:pt x="9180" y="10452"/>
                    </a:lnTo>
                    <a:lnTo>
                      <a:pt x="14580" y="11381"/>
                    </a:lnTo>
                    <a:lnTo>
                      <a:pt x="17280" y="11381"/>
                    </a:lnTo>
                    <a:lnTo>
                      <a:pt x="21600" y="12077"/>
                    </a:lnTo>
                    <a:lnTo>
                      <a:pt x="19440" y="16258"/>
                    </a:lnTo>
                    <a:lnTo>
                      <a:pt x="15660" y="17419"/>
                    </a:lnTo>
                    <a:lnTo>
                      <a:pt x="15660" y="19742"/>
                    </a:lnTo>
                    <a:lnTo>
                      <a:pt x="17820" y="21600"/>
                    </a:lnTo>
                  </a:path>
                </a:pathLst>
              </a:custGeom>
              <a:noFill/>
              <a:ln w="25400" cap="flat">
                <a:solidFill>
                  <a:srgbClr val="FFFF66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86" name="Freeform 78"/>
              <p:cNvSpPr>
                <a:spLocks/>
              </p:cNvSpPr>
              <p:nvPr/>
            </p:nvSpPr>
            <p:spPr bwMode="auto">
              <a:xfrm>
                <a:off x="0" y="44"/>
                <a:ext cx="176" cy="3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154" y="1620"/>
                  </a:cxn>
                  <a:cxn ang="0">
                    <a:pos x="8308" y="2700"/>
                  </a:cxn>
                  <a:cxn ang="0">
                    <a:pos x="11631" y="5130"/>
                  </a:cxn>
                  <a:cxn ang="0">
                    <a:pos x="10385" y="9180"/>
                  </a:cxn>
                  <a:cxn ang="0">
                    <a:pos x="8723" y="11610"/>
                  </a:cxn>
                  <a:cxn ang="0">
                    <a:pos x="10385" y="14040"/>
                  </a:cxn>
                  <a:cxn ang="0">
                    <a:pos x="17031" y="14850"/>
                  </a:cxn>
                  <a:cxn ang="0">
                    <a:pos x="19938" y="14850"/>
                  </a:cxn>
                  <a:cxn ang="0">
                    <a:pos x="21600" y="18630"/>
                  </a:cxn>
                  <a:cxn ang="0">
                    <a:pos x="21600" y="21600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4154" y="1620"/>
                    </a:lnTo>
                    <a:lnTo>
                      <a:pt x="8308" y="2700"/>
                    </a:lnTo>
                    <a:lnTo>
                      <a:pt x="11631" y="5130"/>
                    </a:lnTo>
                    <a:lnTo>
                      <a:pt x="10385" y="9180"/>
                    </a:lnTo>
                    <a:lnTo>
                      <a:pt x="8723" y="11610"/>
                    </a:lnTo>
                    <a:lnTo>
                      <a:pt x="10385" y="14040"/>
                    </a:lnTo>
                    <a:lnTo>
                      <a:pt x="17031" y="14850"/>
                    </a:lnTo>
                    <a:lnTo>
                      <a:pt x="19938" y="14850"/>
                    </a:lnTo>
                    <a:lnTo>
                      <a:pt x="21600" y="18630"/>
                    </a:lnTo>
                    <a:lnTo>
                      <a:pt x="21600" y="21600"/>
                    </a:lnTo>
                  </a:path>
                </a:pathLst>
              </a:custGeom>
              <a:noFill/>
              <a:ln w="25400" cap="flat">
                <a:solidFill>
                  <a:srgbClr val="FFFF66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87" name="Line 79"/>
              <p:cNvSpPr>
                <a:spLocks noChangeShapeType="1"/>
              </p:cNvSpPr>
              <p:nvPr/>
            </p:nvSpPr>
            <p:spPr bwMode="auto">
              <a:xfrm flipH="1">
                <a:off x="13" y="16"/>
                <a:ext cx="17" cy="36"/>
              </a:xfrm>
              <a:prstGeom prst="line">
                <a:avLst/>
              </a:prstGeom>
              <a:noFill/>
              <a:ln w="25400" cap="flat">
                <a:solidFill>
                  <a:srgbClr val="FFFF66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88" name="Line 80"/>
              <p:cNvSpPr>
                <a:spLocks noChangeShapeType="1"/>
              </p:cNvSpPr>
              <p:nvPr/>
            </p:nvSpPr>
            <p:spPr bwMode="auto">
              <a:xfrm flipH="1">
                <a:off x="47" y="56"/>
                <a:ext cx="17" cy="36"/>
              </a:xfrm>
              <a:prstGeom prst="line">
                <a:avLst/>
              </a:prstGeom>
              <a:noFill/>
              <a:ln w="25400" cap="flat">
                <a:solidFill>
                  <a:srgbClr val="FFFF66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89" name="Line 81"/>
              <p:cNvSpPr>
                <a:spLocks noChangeShapeType="1"/>
              </p:cNvSpPr>
              <p:nvPr/>
            </p:nvSpPr>
            <p:spPr bwMode="auto">
              <a:xfrm flipH="1">
                <a:off x="30" y="36"/>
                <a:ext cx="17" cy="36"/>
              </a:xfrm>
              <a:prstGeom prst="line">
                <a:avLst/>
              </a:prstGeom>
              <a:noFill/>
              <a:ln w="25400" cap="flat">
                <a:solidFill>
                  <a:srgbClr val="FFFF66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90" name="Line 82"/>
              <p:cNvSpPr>
                <a:spLocks noChangeShapeType="1"/>
              </p:cNvSpPr>
              <p:nvPr/>
            </p:nvSpPr>
            <p:spPr bwMode="auto">
              <a:xfrm flipH="1">
                <a:off x="27" y="121"/>
                <a:ext cx="57" cy="8"/>
              </a:xfrm>
              <a:prstGeom prst="line">
                <a:avLst/>
              </a:prstGeom>
              <a:noFill/>
              <a:ln w="25400" cap="flat">
                <a:solidFill>
                  <a:srgbClr val="FFFF66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91" name="Line 83"/>
              <p:cNvSpPr>
                <a:spLocks noChangeShapeType="1"/>
              </p:cNvSpPr>
              <p:nvPr/>
            </p:nvSpPr>
            <p:spPr bwMode="auto">
              <a:xfrm flipH="1">
                <a:off x="30" y="145"/>
                <a:ext cx="57" cy="8"/>
              </a:xfrm>
              <a:prstGeom prst="line">
                <a:avLst/>
              </a:prstGeom>
              <a:noFill/>
              <a:ln w="25400" cap="flat">
                <a:solidFill>
                  <a:srgbClr val="FFFF66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92" name="Line 84"/>
              <p:cNvSpPr>
                <a:spLocks noChangeShapeType="1"/>
              </p:cNvSpPr>
              <p:nvPr/>
            </p:nvSpPr>
            <p:spPr bwMode="auto">
              <a:xfrm flipH="1">
                <a:off x="50" y="173"/>
                <a:ext cx="31" cy="0"/>
              </a:xfrm>
              <a:prstGeom prst="line">
                <a:avLst/>
              </a:prstGeom>
              <a:noFill/>
              <a:ln w="25400" cap="flat">
                <a:solidFill>
                  <a:srgbClr val="FFFF66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93" name="Line 85"/>
              <p:cNvSpPr>
                <a:spLocks noChangeShapeType="1"/>
              </p:cNvSpPr>
              <p:nvPr/>
            </p:nvSpPr>
            <p:spPr bwMode="auto">
              <a:xfrm flipH="1">
                <a:off x="77" y="226"/>
                <a:ext cx="58" cy="8"/>
              </a:xfrm>
              <a:prstGeom prst="line">
                <a:avLst/>
              </a:prstGeom>
              <a:noFill/>
              <a:ln w="25400" cap="flat">
                <a:solidFill>
                  <a:srgbClr val="FFFF66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94" name="Line 86"/>
              <p:cNvSpPr>
                <a:spLocks noChangeShapeType="1"/>
              </p:cNvSpPr>
              <p:nvPr/>
            </p:nvSpPr>
            <p:spPr bwMode="auto">
              <a:xfrm flipH="1">
                <a:off x="118" y="335"/>
                <a:ext cx="58" cy="8"/>
              </a:xfrm>
              <a:prstGeom prst="line">
                <a:avLst/>
              </a:prstGeom>
              <a:noFill/>
              <a:ln w="25400" cap="flat">
                <a:solidFill>
                  <a:srgbClr val="FFFF66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95" name="Line 87"/>
              <p:cNvSpPr>
                <a:spLocks noChangeShapeType="1"/>
              </p:cNvSpPr>
              <p:nvPr/>
            </p:nvSpPr>
            <p:spPr bwMode="auto">
              <a:xfrm flipH="1">
                <a:off x="115" y="307"/>
                <a:ext cx="57" cy="8"/>
              </a:xfrm>
              <a:prstGeom prst="line">
                <a:avLst/>
              </a:prstGeom>
              <a:noFill/>
              <a:ln w="25400" cap="flat">
                <a:solidFill>
                  <a:srgbClr val="FFFF66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96" name="Line 88"/>
              <p:cNvSpPr>
                <a:spLocks noChangeShapeType="1"/>
              </p:cNvSpPr>
              <p:nvPr/>
            </p:nvSpPr>
            <p:spPr bwMode="auto">
              <a:xfrm flipH="1">
                <a:off x="125" y="283"/>
                <a:ext cx="41" cy="0"/>
              </a:xfrm>
              <a:prstGeom prst="line">
                <a:avLst/>
              </a:prstGeom>
              <a:noFill/>
              <a:ln w="25400" cap="flat">
                <a:solidFill>
                  <a:srgbClr val="FFFF66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97" name="Line 89"/>
              <p:cNvSpPr>
                <a:spLocks noChangeShapeType="1"/>
              </p:cNvSpPr>
              <p:nvPr/>
            </p:nvSpPr>
            <p:spPr bwMode="auto">
              <a:xfrm flipH="1">
                <a:off x="101" y="250"/>
                <a:ext cx="31" cy="0"/>
              </a:xfrm>
              <a:prstGeom prst="line">
                <a:avLst/>
              </a:prstGeom>
              <a:noFill/>
              <a:ln w="25400" cap="flat">
                <a:solidFill>
                  <a:srgbClr val="FFFF66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98" name="Line 90"/>
              <p:cNvSpPr>
                <a:spLocks noChangeShapeType="1"/>
              </p:cNvSpPr>
              <p:nvPr/>
            </p:nvSpPr>
            <p:spPr bwMode="auto">
              <a:xfrm flipH="1">
                <a:off x="84" y="202"/>
                <a:ext cx="51" cy="12"/>
              </a:xfrm>
              <a:prstGeom prst="line">
                <a:avLst/>
              </a:prstGeom>
              <a:noFill/>
              <a:ln w="25400" cap="flat">
                <a:solidFill>
                  <a:srgbClr val="FFFF66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99" name="Line 91"/>
              <p:cNvSpPr>
                <a:spLocks noChangeShapeType="1"/>
              </p:cNvSpPr>
              <p:nvPr/>
            </p:nvSpPr>
            <p:spPr bwMode="auto">
              <a:xfrm flipH="1">
                <a:off x="40" y="105"/>
                <a:ext cx="31" cy="0"/>
              </a:xfrm>
              <a:prstGeom prst="line">
                <a:avLst/>
              </a:prstGeom>
              <a:noFill/>
              <a:ln w="25400" cap="flat">
                <a:solidFill>
                  <a:srgbClr val="FFFF66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500" name="Group 92"/>
            <p:cNvGrpSpPr>
              <a:grpSpLocks/>
            </p:cNvGrpSpPr>
            <p:nvPr/>
          </p:nvGrpSpPr>
          <p:grpSpPr bwMode="auto">
            <a:xfrm>
              <a:off x="877" y="192"/>
              <a:ext cx="232" cy="536"/>
              <a:chOff x="0" y="0"/>
              <a:chExt cx="232" cy="536"/>
            </a:xfrm>
          </p:grpSpPr>
          <p:sp>
            <p:nvSpPr>
              <p:cNvPr id="17501" name="Freeform 93"/>
              <p:cNvSpPr>
                <a:spLocks/>
              </p:cNvSpPr>
              <p:nvPr/>
            </p:nvSpPr>
            <p:spPr bwMode="auto">
              <a:xfrm>
                <a:off x="13" y="0"/>
                <a:ext cx="178" cy="53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60" y="1394"/>
                  </a:cxn>
                  <a:cxn ang="0">
                    <a:pos x="8640" y="2787"/>
                  </a:cxn>
                  <a:cxn ang="0">
                    <a:pos x="8100" y="4413"/>
                  </a:cxn>
                  <a:cxn ang="0">
                    <a:pos x="4860" y="5574"/>
                  </a:cxn>
                  <a:cxn ang="0">
                    <a:pos x="1620" y="7432"/>
                  </a:cxn>
                  <a:cxn ang="0">
                    <a:pos x="1620" y="9058"/>
                  </a:cxn>
                  <a:cxn ang="0">
                    <a:pos x="9180" y="10452"/>
                  </a:cxn>
                  <a:cxn ang="0">
                    <a:pos x="14580" y="11381"/>
                  </a:cxn>
                  <a:cxn ang="0">
                    <a:pos x="17280" y="11381"/>
                  </a:cxn>
                  <a:cxn ang="0">
                    <a:pos x="21600" y="12077"/>
                  </a:cxn>
                  <a:cxn ang="0">
                    <a:pos x="19440" y="16258"/>
                  </a:cxn>
                  <a:cxn ang="0">
                    <a:pos x="15660" y="17419"/>
                  </a:cxn>
                  <a:cxn ang="0">
                    <a:pos x="15660" y="19742"/>
                  </a:cxn>
                  <a:cxn ang="0">
                    <a:pos x="17820" y="21600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4860" y="1394"/>
                    </a:lnTo>
                    <a:lnTo>
                      <a:pt x="8640" y="2787"/>
                    </a:lnTo>
                    <a:lnTo>
                      <a:pt x="8100" y="4413"/>
                    </a:lnTo>
                    <a:lnTo>
                      <a:pt x="4860" y="5574"/>
                    </a:lnTo>
                    <a:cubicBezTo>
                      <a:pt x="4860" y="5574"/>
                      <a:pt x="2700" y="7432"/>
                      <a:pt x="1620" y="7432"/>
                    </a:cubicBezTo>
                    <a:cubicBezTo>
                      <a:pt x="540" y="7432"/>
                      <a:pt x="1620" y="9058"/>
                      <a:pt x="1620" y="9058"/>
                    </a:cubicBezTo>
                    <a:lnTo>
                      <a:pt x="9180" y="10452"/>
                    </a:lnTo>
                    <a:lnTo>
                      <a:pt x="14580" y="11381"/>
                    </a:lnTo>
                    <a:lnTo>
                      <a:pt x="17280" y="11381"/>
                    </a:lnTo>
                    <a:lnTo>
                      <a:pt x="21600" y="12077"/>
                    </a:lnTo>
                    <a:lnTo>
                      <a:pt x="19440" y="16258"/>
                    </a:lnTo>
                    <a:lnTo>
                      <a:pt x="15660" y="17419"/>
                    </a:lnTo>
                    <a:lnTo>
                      <a:pt x="15660" y="19742"/>
                    </a:lnTo>
                    <a:lnTo>
                      <a:pt x="17820" y="21600"/>
                    </a:lnTo>
                  </a:path>
                </a:pathLst>
              </a:custGeom>
              <a:noFill/>
              <a:ln w="25400" cap="flat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02" name="Freeform 94"/>
              <p:cNvSpPr>
                <a:spLocks/>
              </p:cNvSpPr>
              <p:nvPr/>
            </p:nvSpPr>
            <p:spPr bwMode="auto">
              <a:xfrm>
                <a:off x="0" y="63"/>
                <a:ext cx="232" cy="46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154" y="1620"/>
                  </a:cxn>
                  <a:cxn ang="0">
                    <a:pos x="8308" y="2700"/>
                  </a:cxn>
                  <a:cxn ang="0">
                    <a:pos x="11631" y="5130"/>
                  </a:cxn>
                  <a:cxn ang="0">
                    <a:pos x="10385" y="9180"/>
                  </a:cxn>
                  <a:cxn ang="0">
                    <a:pos x="8723" y="11610"/>
                  </a:cxn>
                  <a:cxn ang="0">
                    <a:pos x="10385" y="14040"/>
                  </a:cxn>
                  <a:cxn ang="0">
                    <a:pos x="17031" y="14850"/>
                  </a:cxn>
                  <a:cxn ang="0">
                    <a:pos x="19938" y="14850"/>
                  </a:cxn>
                  <a:cxn ang="0">
                    <a:pos x="21600" y="18630"/>
                  </a:cxn>
                  <a:cxn ang="0">
                    <a:pos x="21600" y="21600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4154" y="1620"/>
                    </a:lnTo>
                    <a:lnTo>
                      <a:pt x="8308" y="2700"/>
                    </a:lnTo>
                    <a:lnTo>
                      <a:pt x="11631" y="5130"/>
                    </a:lnTo>
                    <a:lnTo>
                      <a:pt x="10385" y="9180"/>
                    </a:lnTo>
                    <a:lnTo>
                      <a:pt x="8723" y="11610"/>
                    </a:lnTo>
                    <a:lnTo>
                      <a:pt x="10385" y="14040"/>
                    </a:lnTo>
                    <a:lnTo>
                      <a:pt x="17031" y="14850"/>
                    </a:lnTo>
                    <a:lnTo>
                      <a:pt x="19938" y="14850"/>
                    </a:lnTo>
                    <a:lnTo>
                      <a:pt x="21600" y="18630"/>
                    </a:lnTo>
                    <a:lnTo>
                      <a:pt x="21600" y="21600"/>
                    </a:lnTo>
                  </a:path>
                </a:pathLst>
              </a:custGeom>
              <a:noFill/>
              <a:ln w="25400" cap="flat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03" name="Line 95"/>
              <p:cNvSpPr>
                <a:spLocks noChangeShapeType="1"/>
              </p:cNvSpPr>
              <p:nvPr/>
            </p:nvSpPr>
            <p:spPr bwMode="auto">
              <a:xfrm flipH="1">
                <a:off x="17" y="23"/>
                <a:ext cx="23" cy="51"/>
              </a:xfrm>
              <a:prstGeom prst="line">
                <a:avLst/>
              </a:prstGeom>
              <a:noFill/>
              <a:ln w="25400" cap="flat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04" name="Line 96"/>
              <p:cNvSpPr>
                <a:spLocks noChangeShapeType="1"/>
              </p:cNvSpPr>
              <p:nvPr/>
            </p:nvSpPr>
            <p:spPr bwMode="auto">
              <a:xfrm flipH="1">
                <a:off x="62" y="80"/>
                <a:ext cx="22" cy="52"/>
              </a:xfrm>
              <a:prstGeom prst="line">
                <a:avLst/>
              </a:prstGeom>
              <a:noFill/>
              <a:ln w="25400" cap="flat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05" name="Line 97"/>
              <p:cNvSpPr>
                <a:spLocks noChangeShapeType="1"/>
              </p:cNvSpPr>
              <p:nvPr/>
            </p:nvSpPr>
            <p:spPr bwMode="auto">
              <a:xfrm flipH="1">
                <a:off x="40" y="51"/>
                <a:ext cx="22" cy="52"/>
              </a:xfrm>
              <a:prstGeom prst="line">
                <a:avLst/>
              </a:prstGeom>
              <a:noFill/>
              <a:ln w="25400" cap="flat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06" name="Line 98"/>
              <p:cNvSpPr>
                <a:spLocks noChangeShapeType="1"/>
              </p:cNvSpPr>
              <p:nvPr/>
            </p:nvSpPr>
            <p:spPr bwMode="auto">
              <a:xfrm flipH="1">
                <a:off x="35" y="172"/>
                <a:ext cx="76" cy="12"/>
              </a:xfrm>
              <a:prstGeom prst="line">
                <a:avLst/>
              </a:prstGeom>
              <a:noFill/>
              <a:ln w="25400" cap="flat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07" name="Line 99"/>
              <p:cNvSpPr>
                <a:spLocks noChangeShapeType="1"/>
              </p:cNvSpPr>
              <p:nvPr/>
            </p:nvSpPr>
            <p:spPr bwMode="auto">
              <a:xfrm flipH="1">
                <a:off x="40" y="207"/>
                <a:ext cx="75" cy="12"/>
              </a:xfrm>
              <a:prstGeom prst="line">
                <a:avLst/>
              </a:prstGeom>
              <a:noFill/>
              <a:ln w="25400" cap="flat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08" name="Line 100"/>
              <p:cNvSpPr>
                <a:spLocks noChangeShapeType="1"/>
              </p:cNvSpPr>
              <p:nvPr/>
            </p:nvSpPr>
            <p:spPr bwMode="auto">
              <a:xfrm flipH="1">
                <a:off x="66" y="247"/>
                <a:ext cx="41" cy="0"/>
              </a:xfrm>
              <a:prstGeom prst="line">
                <a:avLst/>
              </a:prstGeom>
              <a:noFill/>
              <a:ln w="25400" cap="flat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09" name="Line 101"/>
              <p:cNvSpPr>
                <a:spLocks noChangeShapeType="1"/>
              </p:cNvSpPr>
              <p:nvPr/>
            </p:nvSpPr>
            <p:spPr bwMode="auto">
              <a:xfrm flipH="1">
                <a:off x="102" y="322"/>
                <a:ext cx="76" cy="12"/>
              </a:xfrm>
              <a:prstGeom prst="line">
                <a:avLst/>
              </a:prstGeom>
              <a:noFill/>
              <a:ln w="25400" cap="flat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10" name="Line 102"/>
              <p:cNvSpPr>
                <a:spLocks noChangeShapeType="1"/>
              </p:cNvSpPr>
              <p:nvPr/>
            </p:nvSpPr>
            <p:spPr bwMode="auto">
              <a:xfrm flipH="1">
                <a:off x="156" y="478"/>
                <a:ext cx="75" cy="11"/>
              </a:xfrm>
              <a:prstGeom prst="line">
                <a:avLst/>
              </a:prstGeom>
              <a:noFill/>
              <a:ln w="25400" cap="flat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11" name="Line 103"/>
              <p:cNvSpPr>
                <a:spLocks noChangeShapeType="1"/>
              </p:cNvSpPr>
              <p:nvPr/>
            </p:nvSpPr>
            <p:spPr bwMode="auto">
              <a:xfrm flipH="1">
                <a:off x="151" y="438"/>
                <a:ext cx="76" cy="11"/>
              </a:xfrm>
              <a:prstGeom prst="line">
                <a:avLst/>
              </a:prstGeom>
              <a:noFill/>
              <a:ln w="25400" cap="flat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12" name="Line 104"/>
              <p:cNvSpPr>
                <a:spLocks noChangeShapeType="1"/>
              </p:cNvSpPr>
              <p:nvPr/>
            </p:nvSpPr>
            <p:spPr bwMode="auto">
              <a:xfrm flipH="1">
                <a:off x="165" y="403"/>
                <a:ext cx="54" cy="0"/>
              </a:xfrm>
              <a:prstGeom prst="line">
                <a:avLst/>
              </a:prstGeom>
              <a:noFill/>
              <a:ln w="25400" cap="flat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13" name="Line 105"/>
              <p:cNvSpPr>
                <a:spLocks noChangeShapeType="1"/>
              </p:cNvSpPr>
              <p:nvPr/>
            </p:nvSpPr>
            <p:spPr bwMode="auto">
              <a:xfrm flipH="1">
                <a:off x="133" y="357"/>
                <a:ext cx="41" cy="0"/>
              </a:xfrm>
              <a:prstGeom prst="line">
                <a:avLst/>
              </a:prstGeom>
              <a:noFill/>
              <a:ln w="25400" cap="flat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14" name="Line 106"/>
              <p:cNvSpPr>
                <a:spLocks noChangeShapeType="1"/>
              </p:cNvSpPr>
              <p:nvPr/>
            </p:nvSpPr>
            <p:spPr bwMode="auto">
              <a:xfrm flipH="1">
                <a:off x="111" y="288"/>
                <a:ext cx="67" cy="17"/>
              </a:xfrm>
              <a:prstGeom prst="line">
                <a:avLst/>
              </a:prstGeom>
              <a:noFill/>
              <a:ln w="25400" cap="flat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15" name="Line 107"/>
              <p:cNvSpPr>
                <a:spLocks noChangeShapeType="1"/>
              </p:cNvSpPr>
              <p:nvPr/>
            </p:nvSpPr>
            <p:spPr bwMode="auto">
              <a:xfrm flipH="1">
                <a:off x="53" y="149"/>
                <a:ext cx="40" cy="0"/>
              </a:xfrm>
              <a:prstGeom prst="line">
                <a:avLst/>
              </a:prstGeom>
              <a:noFill/>
              <a:ln w="25400" cap="flat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516" name="Group 108"/>
            <p:cNvGrpSpPr>
              <a:grpSpLocks/>
            </p:cNvGrpSpPr>
            <p:nvPr/>
          </p:nvGrpSpPr>
          <p:grpSpPr bwMode="auto">
            <a:xfrm>
              <a:off x="645" y="272"/>
              <a:ext cx="176" cy="376"/>
              <a:chOff x="0" y="0"/>
              <a:chExt cx="176" cy="376"/>
            </a:xfrm>
          </p:grpSpPr>
          <p:sp>
            <p:nvSpPr>
              <p:cNvPr id="17517" name="Freeform 109"/>
              <p:cNvSpPr>
                <a:spLocks/>
              </p:cNvSpPr>
              <p:nvPr/>
            </p:nvSpPr>
            <p:spPr bwMode="auto">
              <a:xfrm>
                <a:off x="10" y="0"/>
                <a:ext cx="135" cy="37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60" y="1394"/>
                  </a:cxn>
                  <a:cxn ang="0">
                    <a:pos x="8640" y="2787"/>
                  </a:cxn>
                  <a:cxn ang="0">
                    <a:pos x="8100" y="4413"/>
                  </a:cxn>
                  <a:cxn ang="0">
                    <a:pos x="4860" y="5574"/>
                  </a:cxn>
                  <a:cxn ang="0">
                    <a:pos x="1620" y="7432"/>
                  </a:cxn>
                  <a:cxn ang="0">
                    <a:pos x="1620" y="9058"/>
                  </a:cxn>
                  <a:cxn ang="0">
                    <a:pos x="9180" y="10452"/>
                  </a:cxn>
                  <a:cxn ang="0">
                    <a:pos x="14580" y="11381"/>
                  </a:cxn>
                  <a:cxn ang="0">
                    <a:pos x="17280" y="11381"/>
                  </a:cxn>
                  <a:cxn ang="0">
                    <a:pos x="21600" y="12077"/>
                  </a:cxn>
                  <a:cxn ang="0">
                    <a:pos x="19440" y="16258"/>
                  </a:cxn>
                  <a:cxn ang="0">
                    <a:pos x="15660" y="17419"/>
                  </a:cxn>
                  <a:cxn ang="0">
                    <a:pos x="15660" y="19742"/>
                  </a:cxn>
                  <a:cxn ang="0">
                    <a:pos x="17820" y="21600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4860" y="1394"/>
                    </a:lnTo>
                    <a:lnTo>
                      <a:pt x="8640" y="2787"/>
                    </a:lnTo>
                    <a:lnTo>
                      <a:pt x="8100" y="4413"/>
                    </a:lnTo>
                    <a:lnTo>
                      <a:pt x="4860" y="5574"/>
                    </a:lnTo>
                    <a:cubicBezTo>
                      <a:pt x="4860" y="5574"/>
                      <a:pt x="2700" y="7432"/>
                      <a:pt x="1620" y="7432"/>
                    </a:cubicBezTo>
                    <a:cubicBezTo>
                      <a:pt x="540" y="7432"/>
                      <a:pt x="1620" y="9058"/>
                      <a:pt x="1620" y="9058"/>
                    </a:cubicBezTo>
                    <a:lnTo>
                      <a:pt x="9180" y="10452"/>
                    </a:lnTo>
                    <a:lnTo>
                      <a:pt x="14580" y="11381"/>
                    </a:lnTo>
                    <a:lnTo>
                      <a:pt x="17280" y="11381"/>
                    </a:lnTo>
                    <a:lnTo>
                      <a:pt x="21600" y="12077"/>
                    </a:lnTo>
                    <a:lnTo>
                      <a:pt x="19440" y="16258"/>
                    </a:lnTo>
                    <a:lnTo>
                      <a:pt x="15660" y="17419"/>
                    </a:lnTo>
                    <a:lnTo>
                      <a:pt x="15660" y="19742"/>
                    </a:lnTo>
                    <a:lnTo>
                      <a:pt x="17820" y="21600"/>
                    </a:lnTo>
                  </a:path>
                </a:pathLst>
              </a:custGeom>
              <a:noFill/>
              <a:ln w="25400" cap="flat">
                <a:solidFill>
                  <a:srgbClr val="00FF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18" name="Freeform 110"/>
              <p:cNvSpPr>
                <a:spLocks/>
              </p:cNvSpPr>
              <p:nvPr/>
            </p:nvSpPr>
            <p:spPr bwMode="auto">
              <a:xfrm>
                <a:off x="0" y="44"/>
                <a:ext cx="176" cy="3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154" y="1620"/>
                  </a:cxn>
                  <a:cxn ang="0">
                    <a:pos x="8308" y="2700"/>
                  </a:cxn>
                  <a:cxn ang="0">
                    <a:pos x="11631" y="5130"/>
                  </a:cxn>
                  <a:cxn ang="0">
                    <a:pos x="10385" y="9180"/>
                  </a:cxn>
                  <a:cxn ang="0">
                    <a:pos x="8723" y="11610"/>
                  </a:cxn>
                  <a:cxn ang="0">
                    <a:pos x="10385" y="14040"/>
                  </a:cxn>
                  <a:cxn ang="0">
                    <a:pos x="17031" y="14850"/>
                  </a:cxn>
                  <a:cxn ang="0">
                    <a:pos x="19938" y="14850"/>
                  </a:cxn>
                  <a:cxn ang="0">
                    <a:pos x="21600" y="18630"/>
                  </a:cxn>
                  <a:cxn ang="0">
                    <a:pos x="21600" y="21600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4154" y="1620"/>
                    </a:lnTo>
                    <a:lnTo>
                      <a:pt x="8308" y="2700"/>
                    </a:lnTo>
                    <a:lnTo>
                      <a:pt x="11631" y="5130"/>
                    </a:lnTo>
                    <a:lnTo>
                      <a:pt x="10385" y="9180"/>
                    </a:lnTo>
                    <a:lnTo>
                      <a:pt x="8723" y="11610"/>
                    </a:lnTo>
                    <a:lnTo>
                      <a:pt x="10385" y="14040"/>
                    </a:lnTo>
                    <a:lnTo>
                      <a:pt x="17031" y="14850"/>
                    </a:lnTo>
                    <a:lnTo>
                      <a:pt x="19938" y="14850"/>
                    </a:lnTo>
                    <a:lnTo>
                      <a:pt x="21600" y="18630"/>
                    </a:lnTo>
                    <a:lnTo>
                      <a:pt x="21600" y="21600"/>
                    </a:lnTo>
                  </a:path>
                </a:pathLst>
              </a:custGeom>
              <a:noFill/>
              <a:ln w="25400" cap="flat">
                <a:solidFill>
                  <a:srgbClr val="00FF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19" name="Line 111"/>
              <p:cNvSpPr>
                <a:spLocks noChangeShapeType="1"/>
              </p:cNvSpPr>
              <p:nvPr/>
            </p:nvSpPr>
            <p:spPr bwMode="auto">
              <a:xfrm flipH="1">
                <a:off x="13" y="16"/>
                <a:ext cx="17" cy="36"/>
              </a:xfrm>
              <a:prstGeom prst="line">
                <a:avLst/>
              </a:prstGeom>
              <a:noFill/>
              <a:ln w="25400" cap="flat">
                <a:solidFill>
                  <a:srgbClr val="00FF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20" name="Line 112"/>
              <p:cNvSpPr>
                <a:spLocks noChangeShapeType="1"/>
              </p:cNvSpPr>
              <p:nvPr/>
            </p:nvSpPr>
            <p:spPr bwMode="auto">
              <a:xfrm flipH="1">
                <a:off x="47" y="56"/>
                <a:ext cx="17" cy="36"/>
              </a:xfrm>
              <a:prstGeom prst="line">
                <a:avLst/>
              </a:prstGeom>
              <a:noFill/>
              <a:ln w="25400" cap="flat">
                <a:solidFill>
                  <a:srgbClr val="00FF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21" name="Line 113"/>
              <p:cNvSpPr>
                <a:spLocks noChangeShapeType="1"/>
              </p:cNvSpPr>
              <p:nvPr/>
            </p:nvSpPr>
            <p:spPr bwMode="auto">
              <a:xfrm flipH="1">
                <a:off x="30" y="36"/>
                <a:ext cx="17" cy="36"/>
              </a:xfrm>
              <a:prstGeom prst="line">
                <a:avLst/>
              </a:prstGeom>
              <a:noFill/>
              <a:ln w="25400" cap="flat">
                <a:solidFill>
                  <a:srgbClr val="00FF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22" name="Line 114"/>
              <p:cNvSpPr>
                <a:spLocks noChangeShapeType="1"/>
              </p:cNvSpPr>
              <p:nvPr/>
            </p:nvSpPr>
            <p:spPr bwMode="auto">
              <a:xfrm flipH="1">
                <a:off x="27" y="121"/>
                <a:ext cx="57" cy="8"/>
              </a:xfrm>
              <a:prstGeom prst="line">
                <a:avLst/>
              </a:prstGeom>
              <a:noFill/>
              <a:ln w="25400" cap="flat">
                <a:solidFill>
                  <a:srgbClr val="00FF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23" name="Line 115"/>
              <p:cNvSpPr>
                <a:spLocks noChangeShapeType="1"/>
              </p:cNvSpPr>
              <p:nvPr/>
            </p:nvSpPr>
            <p:spPr bwMode="auto">
              <a:xfrm flipH="1">
                <a:off x="30" y="145"/>
                <a:ext cx="57" cy="8"/>
              </a:xfrm>
              <a:prstGeom prst="line">
                <a:avLst/>
              </a:prstGeom>
              <a:noFill/>
              <a:ln w="25400" cap="flat">
                <a:solidFill>
                  <a:srgbClr val="00FF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24" name="Line 116"/>
              <p:cNvSpPr>
                <a:spLocks noChangeShapeType="1"/>
              </p:cNvSpPr>
              <p:nvPr/>
            </p:nvSpPr>
            <p:spPr bwMode="auto">
              <a:xfrm flipH="1">
                <a:off x="50" y="173"/>
                <a:ext cx="31" cy="0"/>
              </a:xfrm>
              <a:prstGeom prst="line">
                <a:avLst/>
              </a:prstGeom>
              <a:noFill/>
              <a:ln w="25400" cap="flat">
                <a:solidFill>
                  <a:srgbClr val="00FF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25" name="Line 117"/>
              <p:cNvSpPr>
                <a:spLocks noChangeShapeType="1"/>
              </p:cNvSpPr>
              <p:nvPr/>
            </p:nvSpPr>
            <p:spPr bwMode="auto">
              <a:xfrm flipH="1">
                <a:off x="77" y="226"/>
                <a:ext cx="58" cy="8"/>
              </a:xfrm>
              <a:prstGeom prst="line">
                <a:avLst/>
              </a:prstGeom>
              <a:noFill/>
              <a:ln w="25400" cap="flat">
                <a:solidFill>
                  <a:srgbClr val="00FF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26" name="Line 118"/>
              <p:cNvSpPr>
                <a:spLocks noChangeShapeType="1"/>
              </p:cNvSpPr>
              <p:nvPr/>
            </p:nvSpPr>
            <p:spPr bwMode="auto">
              <a:xfrm flipH="1">
                <a:off x="118" y="335"/>
                <a:ext cx="58" cy="8"/>
              </a:xfrm>
              <a:prstGeom prst="line">
                <a:avLst/>
              </a:prstGeom>
              <a:noFill/>
              <a:ln w="25400" cap="flat">
                <a:solidFill>
                  <a:srgbClr val="00FF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27" name="Line 119"/>
              <p:cNvSpPr>
                <a:spLocks noChangeShapeType="1"/>
              </p:cNvSpPr>
              <p:nvPr/>
            </p:nvSpPr>
            <p:spPr bwMode="auto">
              <a:xfrm flipH="1">
                <a:off x="115" y="307"/>
                <a:ext cx="57" cy="8"/>
              </a:xfrm>
              <a:prstGeom prst="line">
                <a:avLst/>
              </a:prstGeom>
              <a:noFill/>
              <a:ln w="25400" cap="flat">
                <a:solidFill>
                  <a:srgbClr val="00FF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28" name="Line 120"/>
              <p:cNvSpPr>
                <a:spLocks noChangeShapeType="1"/>
              </p:cNvSpPr>
              <p:nvPr/>
            </p:nvSpPr>
            <p:spPr bwMode="auto">
              <a:xfrm flipH="1">
                <a:off x="125" y="283"/>
                <a:ext cx="41" cy="0"/>
              </a:xfrm>
              <a:prstGeom prst="line">
                <a:avLst/>
              </a:prstGeom>
              <a:noFill/>
              <a:ln w="25400" cap="flat">
                <a:solidFill>
                  <a:srgbClr val="00FF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29" name="Line 121"/>
              <p:cNvSpPr>
                <a:spLocks noChangeShapeType="1"/>
              </p:cNvSpPr>
              <p:nvPr/>
            </p:nvSpPr>
            <p:spPr bwMode="auto">
              <a:xfrm flipH="1">
                <a:off x="101" y="250"/>
                <a:ext cx="31" cy="0"/>
              </a:xfrm>
              <a:prstGeom prst="line">
                <a:avLst/>
              </a:prstGeom>
              <a:noFill/>
              <a:ln w="25400" cap="flat">
                <a:solidFill>
                  <a:srgbClr val="00FF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30" name="Line 122"/>
              <p:cNvSpPr>
                <a:spLocks noChangeShapeType="1"/>
              </p:cNvSpPr>
              <p:nvPr/>
            </p:nvSpPr>
            <p:spPr bwMode="auto">
              <a:xfrm flipH="1">
                <a:off x="84" y="202"/>
                <a:ext cx="51" cy="12"/>
              </a:xfrm>
              <a:prstGeom prst="line">
                <a:avLst/>
              </a:prstGeom>
              <a:noFill/>
              <a:ln w="25400" cap="flat">
                <a:solidFill>
                  <a:srgbClr val="00FF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31" name="Line 123"/>
              <p:cNvSpPr>
                <a:spLocks noChangeShapeType="1"/>
              </p:cNvSpPr>
              <p:nvPr/>
            </p:nvSpPr>
            <p:spPr bwMode="auto">
              <a:xfrm flipH="1">
                <a:off x="40" y="105"/>
                <a:ext cx="31" cy="0"/>
              </a:xfrm>
              <a:prstGeom prst="line">
                <a:avLst/>
              </a:prstGeom>
              <a:noFill/>
              <a:ln w="25400" cap="flat">
                <a:solidFill>
                  <a:srgbClr val="00FF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7532" name="Group 124"/>
          <p:cNvGrpSpPr>
            <a:grpSpLocks/>
          </p:cNvGrpSpPr>
          <p:nvPr/>
        </p:nvGrpSpPr>
        <p:grpSpPr bwMode="auto">
          <a:xfrm>
            <a:off x="4545211" y="3857625"/>
            <a:ext cx="1276945" cy="2357438"/>
            <a:chOff x="0" y="0"/>
            <a:chExt cx="1144" cy="2112"/>
          </a:xfrm>
        </p:grpSpPr>
        <p:grpSp>
          <p:nvGrpSpPr>
            <p:cNvPr id="17533" name="Group 125"/>
            <p:cNvGrpSpPr>
              <a:grpSpLocks/>
            </p:cNvGrpSpPr>
            <p:nvPr/>
          </p:nvGrpSpPr>
          <p:grpSpPr bwMode="auto">
            <a:xfrm>
              <a:off x="0" y="0"/>
              <a:ext cx="1144" cy="2112"/>
              <a:chOff x="0" y="0"/>
              <a:chExt cx="1144" cy="2112"/>
            </a:xfrm>
          </p:grpSpPr>
          <p:sp>
            <p:nvSpPr>
              <p:cNvPr id="17534" name="AutoShape 126"/>
              <p:cNvSpPr>
                <a:spLocks/>
              </p:cNvSpPr>
              <p:nvPr/>
            </p:nvSpPr>
            <p:spPr bwMode="auto">
              <a:xfrm>
                <a:off x="210" y="0"/>
                <a:ext cx="512" cy="2112"/>
              </a:xfrm>
              <a:prstGeom prst="roundRect">
                <a:avLst>
                  <a:gd name="adj" fmla="val 23444"/>
                </a:avLst>
              </a:prstGeom>
              <a:solidFill>
                <a:schemeClr val="accent1"/>
              </a:solidFill>
              <a:ln w="12700" cap="flat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35" name="AutoShape 127"/>
              <p:cNvSpPr>
                <a:spLocks/>
              </p:cNvSpPr>
              <p:nvPr/>
            </p:nvSpPr>
            <p:spPr bwMode="auto">
              <a:xfrm rot="10800000" flipH="1">
                <a:off x="0" y="21"/>
                <a:ext cx="1144" cy="84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12700" cap="flat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36" name="Line 128"/>
              <p:cNvSpPr>
                <a:spLocks noChangeShapeType="1"/>
              </p:cNvSpPr>
              <p:nvPr/>
            </p:nvSpPr>
            <p:spPr bwMode="auto">
              <a:xfrm>
                <a:off x="391" y="1034"/>
                <a:ext cx="181" cy="85"/>
              </a:xfrm>
              <a:prstGeom prst="line">
                <a:avLst/>
              </a:prstGeom>
              <a:noFill/>
              <a:ln w="12700" cap="flat">
                <a:solidFill>
                  <a:srgbClr val="FFFF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37" name="Line 129"/>
              <p:cNvSpPr>
                <a:spLocks noChangeShapeType="1"/>
              </p:cNvSpPr>
              <p:nvPr/>
            </p:nvSpPr>
            <p:spPr bwMode="auto">
              <a:xfrm>
                <a:off x="391" y="253"/>
                <a:ext cx="181" cy="84"/>
              </a:xfrm>
              <a:prstGeom prst="line">
                <a:avLst/>
              </a:prstGeom>
              <a:noFill/>
              <a:ln w="12700" cap="flat">
                <a:solidFill>
                  <a:srgbClr val="FF008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38" name="Line 130"/>
              <p:cNvSpPr>
                <a:spLocks noChangeShapeType="1"/>
              </p:cNvSpPr>
              <p:nvPr/>
            </p:nvSpPr>
            <p:spPr bwMode="auto">
              <a:xfrm>
                <a:off x="391" y="1647"/>
                <a:ext cx="181" cy="84"/>
              </a:xfrm>
              <a:prstGeom prst="line">
                <a:avLst/>
              </a:prstGeom>
              <a:noFill/>
              <a:ln w="12700" cap="flat">
                <a:solidFill>
                  <a:srgbClr val="FF008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39" name="Line 131"/>
              <p:cNvSpPr>
                <a:spLocks noChangeShapeType="1"/>
              </p:cNvSpPr>
              <p:nvPr/>
            </p:nvSpPr>
            <p:spPr bwMode="auto">
              <a:xfrm>
                <a:off x="361" y="1879"/>
                <a:ext cx="211" cy="35"/>
              </a:xfrm>
              <a:prstGeom prst="line">
                <a:avLst/>
              </a:prstGeom>
              <a:noFill/>
              <a:ln w="12700" cap="flat">
                <a:solidFill>
                  <a:srgbClr val="FFFF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40" name="Line 132"/>
              <p:cNvSpPr>
                <a:spLocks noChangeShapeType="1"/>
              </p:cNvSpPr>
              <p:nvPr/>
            </p:nvSpPr>
            <p:spPr bwMode="auto">
              <a:xfrm>
                <a:off x="391" y="1330"/>
                <a:ext cx="181" cy="85"/>
              </a:xfrm>
              <a:prstGeom prst="line">
                <a:avLst/>
              </a:prstGeom>
              <a:noFill/>
              <a:ln w="12700" cap="flat">
                <a:solidFill>
                  <a:srgbClr val="00008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41" name="Line 133"/>
              <p:cNvSpPr>
                <a:spLocks noChangeShapeType="1"/>
              </p:cNvSpPr>
              <p:nvPr/>
            </p:nvSpPr>
            <p:spPr bwMode="auto">
              <a:xfrm>
                <a:off x="270" y="295"/>
                <a:ext cx="212" cy="35"/>
              </a:xfrm>
              <a:prstGeom prst="line">
                <a:avLst/>
              </a:prstGeom>
              <a:noFill/>
              <a:ln w="12700" cap="flat">
                <a:solidFill>
                  <a:srgbClr val="00FF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42" name="Line 134"/>
              <p:cNvSpPr>
                <a:spLocks noChangeShapeType="1"/>
              </p:cNvSpPr>
              <p:nvPr/>
            </p:nvSpPr>
            <p:spPr bwMode="auto">
              <a:xfrm rot="10800000" flipH="1">
                <a:off x="331" y="689"/>
                <a:ext cx="145" cy="113"/>
              </a:xfrm>
              <a:prstGeom prst="line">
                <a:avLst/>
              </a:prstGeom>
              <a:noFill/>
              <a:ln w="12700" cap="flat">
                <a:solidFill>
                  <a:srgbClr val="80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43" name="Line 135"/>
              <p:cNvSpPr>
                <a:spLocks noChangeShapeType="1"/>
              </p:cNvSpPr>
              <p:nvPr/>
            </p:nvSpPr>
            <p:spPr bwMode="auto">
              <a:xfrm rot="10800000" flipH="1">
                <a:off x="391" y="1027"/>
                <a:ext cx="146" cy="113"/>
              </a:xfrm>
              <a:prstGeom prst="line">
                <a:avLst/>
              </a:prstGeom>
              <a:noFill/>
              <a:ln w="12700" cap="flat">
                <a:solidFill>
                  <a:srgbClr val="00FF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44" name="Line 136"/>
              <p:cNvSpPr>
                <a:spLocks noChangeShapeType="1"/>
              </p:cNvSpPr>
              <p:nvPr/>
            </p:nvSpPr>
            <p:spPr bwMode="auto">
              <a:xfrm rot="10800000" flipH="1">
                <a:off x="511" y="1851"/>
                <a:ext cx="146" cy="113"/>
              </a:xfrm>
              <a:prstGeom prst="line">
                <a:avLst/>
              </a:prstGeom>
              <a:noFill/>
              <a:ln w="12700" cap="flat">
                <a:solidFill>
                  <a:srgbClr val="80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45" name="Line 137"/>
              <p:cNvSpPr>
                <a:spLocks noChangeShapeType="1"/>
              </p:cNvSpPr>
              <p:nvPr/>
            </p:nvSpPr>
            <p:spPr bwMode="auto">
              <a:xfrm rot="10800000">
                <a:off x="362" y="1714"/>
                <a:ext cx="210" cy="38"/>
              </a:xfrm>
              <a:prstGeom prst="line">
                <a:avLst/>
              </a:prstGeom>
              <a:noFill/>
              <a:ln w="12700" cap="flat">
                <a:solidFill>
                  <a:srgbClr val="00FF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46" name="Line 138"/>
              <p:cNvSpPr>
                <a:spLocks noChangeShapeType="1"/>
              </p:cNvSpPr>
              <p:nvPr/>
            </p:nvSpPr>
            <p:spPr bwMode="auto">
              <a:xfrm rot="10800000" flipH="1">
                <a:off x="301" y="309"/>
                <a:ext cx="145" cy="113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47" name="Line 139"/>
              <p:cNvSpPr>
                <a:spLocks noChangeShapeType="1"/>
              </p:cNvSpPr>
              <p:nvPr/>
            </p:nvSpPr>
            <p:spPr bwMode="auto">
              <a:xfrm rot="10800000" flipH="1">
                <a:off x="270" y="1744"/>
                <a:ext cx="217" cy="8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48" name="Line 140"/>
              <p:cNvSpPr>
                <a:spLocks noChangeShapeType="1"/>
              </p:cNvSpPr>
              <p:nvPr/>
            </p:nvSpPr>
            <p:spPr bwMode="auto">
              <a:xfrm rot="10800000" flipH="1">
                <a:off x="572" y="924"/>
                <a:ext cx="8" cy="153"/>
              </a:xfrm>
              <a:prstGeom prst="line">
                <a:avLst/>
              </a:prstGeom>
              <a:noFill/>
              <a:ln w="12700" cap="flat">
                <a:solidFill>
                  <a:srgbClr val="00008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49" name="Line 141"/>
              <p:cNvSpPr>
                <a:spLocks noChangeShapeType="1"/>
              </p:cNvSpPr>
              <p:nvPr/>
            </p:nvSpPr>
            <p:spPr bwMode="auto">
              <a:xfrm>
                <a:off x="301" y="696"/>
                <a:ext cx="180" cy="85"/>
              </a:xfrm>
              <a:prstGeom prst="line">
                <a:avLst/>
              </a:prstGeom>
              <a:noFill/>
              <a:ln w="12700" cap="flat">
                <a:solidFill>
                  <a:srgbClr val="00008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550" name="Group 142"/>
            <p:cNvGrpSpPr>
              <a:grpSpLocks/>
            </p:cNvGrpSpPr>
            <p:nvPr/>
          </p:nvGrpSpPr>
          <p:grpSpPr bwMode="auto">
            <a:xfrm>
              <a:off x="384" y="1464"/>
              <a:ext cx="272" cy="408"/>
              <a:chOff x="0" y="0"/>
              <a:chExt cx="272" cy="408"/>
            </a:xfrm>
          </p:grpSpPr>
          <p:sp>
            <p:nvSpPr>
              <p:cNvPr id="17551" name="Freeform 143"/>
              <p:cNvSpPr>
                <a:spLocks/>
              </p:cNvSpPr>
              <p:nvPr/>
            </p:nvSpPr>
            <p:spPr bwMode="auto">
              <a:xfrm>
                <a:off x="15" y="0"/>
                <a:ext cx="209" cy="40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60" y="1394"/>
                  </a:cxn>
                  <a:cxn ang="0">
                    <a:pos x="8640" y="2787"/>
                  </a:cxn>
                  <a:cxn ang="0">
                    <a:pos x="8100" y="4413"/>
                  </a:cxn>
                  <a:cxn ang="0">
                    <a:pos x="4860" y="5574"/>
                  </a:cxn>
                  <a:cxn ang="0">
                    <a:pos x="1620" y="7432"/>
                  </a:cxn>
                  <a:cxn ang="0">
                    <a:pos x="1620" y="9058"/>
                  </a:cxn>
                  <a:cxn ang="0">
                    <a:pos x="9180" y="10452"/>
                  </a:cxn>
                  <a:cxn ang="0">
                    <a:pos x="14580" y="11381"/>
                  </a:cxn>
                  <a:cxn ang="0">
                    <a:pos x="17280" y="11381"/>
                  </a:cxn>
                  <a:cxn ang="0">
                    <a:pos x="21600" y="12077"/>
                  </a:cxn>
                  <a:cxn ang="0">
                    <a:pos x="19440" y="16258"/>
                  </a:cxn>
                  <a:cxn ang="0">
                    <a:pos x="15660" y="17419"/>
                  </a:cxn>
                  <a:cxn ang="0">
                    <a:pos x="15660" y="19742"/>
                  </a:cxn>
                  <a:cxn ang="0">
                    <a:pos x="17820" y="21600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4860" y="1394"/>
                    </a:lnTo>
                    <a:lnTo>
                      <a:pt x="8640" y="2787"/>
                    </a:lnTo>
                    <a:lnTo>
                      <a:pt x="8100" y="4413"/>
                    </a:lnTo>
                    <a:lnTo>
                      <a:pt x="4860" y="5574"/>
                    </a:lnTo>
                    <a:cubicBezTo>
                      <a:pt x="4860" y="5574"/>
                      <a:pt x="2700" y="7432"/>
                      <a:pt x="1620" y="7432"/>
                    </a:cubicBezTo>
                    <a:cubicBezTo>
                      <a:pt x="540" y="7432"/>
                      <a:pt x="1620" y="9058"/>
                      <a:pt x="1620" y="9058"/>
                    </a:cubicBezTo>
                    <a:lnTo>
                      <a:pt x="9180" y="10452"/>
                    </a:lnTo>
                    <a:lnTo>
                      <a:pt x="14580" y="11381"/>
                    </a:lnTo>
                    <a:lnTo>
                      <a:pt x="17280" y="11381"/>
                    </a:lnTo>
                    <a:lnTo>
                      <a:pt x="21600" y="12077"/>
                    </a:lnTo>
                    <a:lnTo>
                      <a:pt x="19440" y="16258"/>
                    </a:lnTo>
                    <a:lnTo>
                      <a:pt x="15660" y="17419"/>
                    </a:lnTo>
                    <a:lnTo>
                      <a:pt x="15660" y="19742"/>
                    </a:lnTo>
                    <a:lnTo>
                      <a:pt x="17820" y="21600"/>
                    </a:lnTo>
                  </a:path>
                </a:pathLst>
              </a:custGeom>
              <a:noFill/>
              <a:ln w="25400" cap="flat">
                <a:solidFill>
                  <a:srgbClr val="0080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52" name="Freeform 144"/>
              <p:cNvSpPr>
                <a:spLocks/>
              </p:cNvSpPr>
              <p:nvPr/>
            </p:nvSpPr>
            <p:spPr bwMode="auto">
              <a:xfrm>
                <a:off x="0" y="48"/>
                <a:ext cx="272" cy="3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154" y="1620"/>
                  </a:cxn>
                  <a:cxn ang="0">
                    <a:pos x="8308" y="2700"/>
                  </a:cxn>
                  <a:cxn ang="0">
                    <a:pos x="11631" y="5130"/>
                  </a:cxn>
                  <a:cxn ang="0">
                    <a:pos x="10385" y="9180"/>
                  </a:cxn>
                  <a:cxn ang="0">
                    <a:pos x="8723" y="11610"/>
                  </a:cxn>
                  <a:cxn ang="0">
                    <a:pos x="10385" y="14040"/>
                  </a:cxn>
                  <a:cxn ang="0">
                    <a:pos x="17031" y="14850"/>
                  </a:cxn>
                  <a:cxn ang="0">
                    <a:pos x="19938" y="14850"/>
                  </a:cxn>
                  <a:cxn ang="0">
                    <a:pos x="21600" y="18630"/>
                  </a:cxn>
                  <a:cxn ang="0">
                    <a:pos x="21600" y="21600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4154" y="1620"/>
                    </a:lnTo>
                    <a:lnTo>
                      <a:pt x="8308" y="2700"/>
                    </a:lnTo>
                    <a:lnTo>
                      <a:pt x="11631" y="5130"/>
                    </a:lnTo>
                    <a:lnTo>
                      <a:pt x="10385" y="9180"/>
                    </a:lnTo>
                    <a:lnTo>
                      <a:pt x="8723" y="11610"/>
                    </a:lnTo>
                    <a:lnTo>
                      <a:pt x="10385" y="14040"/>
                    </a:lnTo>
                    <a:lnTo>
                      <a:pt x="17031" y="14850"/>
                    </a:lnTo>
                    <a:lnTo>
                      <a:pt x="19938" y="14850"/>
                    </a:lnTo>
                    <a:lnTo>
                      <a:pt x="21600" y="18630"/>
                    </a:lnTo>
                    <a:lnTo>
                      <a:pt x="21600" y="21600"/>
                    </a:lnTo>
                  </a:path>
                </a:pathLst>
              </a:custGeom>
              <a:noFill/>
              <a:ln w="25400" cap="flat">
                <a:solidFill>
                  <a:srgbClr val="0080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53" name="Line 145"/>
              <p:cNvSpPr>
                <a:spLocks noChangeShapeType="1"/>
              </p:cNvSpPr>
              <p:nvPr/>
            </p:nvSpPr>
            <p:spPr bwMode="auto">
              <a:xfrm flipH="1">
                <a:off x="20" y="17"/>
                <a:ext cx="27" cy="40"/>
              </a:xfrm>
              <a:prstGeom prst="line">
                <a:avLst/>
              </a:prstGeom>
              <a:noFill/>
              <a:ln w="25400" cap="flat">
                <a:solidFill>
                  <a:srgbClr val="0080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54" name="Line 146"/>
              <p:cNvSpPr>
                <a:spLocks noChangeShapeType="1"/>
              </p:cNvSpPr>
              <p:nvPr/>
            </p:nvSpPr>
            <p:spPr bwMode="auto">
              <a:xfrm flipH="1">
                <a:off x="73" y="61"/>
                <a:ext cx="26" cy="39"/>
              </a:xfrm>
              <a:prstGeom prst="line">
                <a:avLst/>
              </a:prstGeom>
              <a:noFill/>
              <a:ln w="25400" cap="flat">
                <a:solidFill>
                  <a:srgbClr val="0080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55" name="Line 147"/>
              <p:cNvSpPr>
                <a:spLocks noChangeShapeType="1"/>
              </p:cNvSpPr>
              <p:nvPr/>
            </p:nvSpPr>
            <p:spPr bwMode="auto">
              <a:xfrm flipH="1">
                <a:off x="47" y="39"/>
                <a:ext cx="26" cy="39"/>
              </a:xfrm>
              <a:prstGeom prst="line">
                <a:avLst/>
              </a:prstGeom>
              <a:noFill/>
              <a:ln w="25400" cap="flat">
                <a:solidFill>
                  <a:srgbClr val="0080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56" name="Line 148"/>
              <p:cNvSpPr>
                <a:spLocks noChangeShapeType="1"/>
              </p:cNvSpPr>
              <p:nvPr/>
            </p:nvSpPr>
            <p:spPr bwMode="auto">
              <a:xfrm flipH="1">
                <a:off x="41" y="131"/>
                <a:ext cx="89" cy="9"/>
              </a:xfrm>
              <a:prstGeom prst="line">
                <a:avLst/>
              </a:prstGeom>
              <a:noFill/>
              <a:ln w="25400" cap="flat">
                <a:solidFill>
                  <a:srgbClr val="0080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57" name="Line 149"/>
              <p:cNvSpPr>
                <a:spLocks noChangeShapeType="1"/>
              </p:cNvSpPr>
              <p:nvPr/>
            </p:nvSpPr>
            <p:spPr bwMode="auto">
              <a:xfrm flipH="1">
                <a:off x="47" y="157"/>
                <a:ext cx="88" cy="9"/>
              </a:xfrm>
              <a:prstGeom prst="line">
                <a:avLst/>
              </a:prstGeom>
              <a:noFill/>
              <a:ln w="25400" cap="flat">
                <a:solidFill>
                  <a:srgbClr val="0080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58" name="Line 150"/>
              <p:cNvSpPr>
                <a:spLocks noChangeShapeType="1"/>
              </p:cNvSpPr>
              <p:nvPr/>
            </p:nvSpPr>
            <p:spPr bwMode="auto">
              <a:xfrm flipH="1">
                <a:off x="78" y="188"/>
                <a:ext cx="47" cy="0"/>
              </a:xfrm>
              <a:prstGeom prst="line">
                <a:avLst/>
              </a:prstGeom>
              <a:noFill/>
              <a:ln w="25400" cap="flat">
                <a:solidFill>
                  <a:srgbClr val="0080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59" name="Line 151"/>
              <p:cNvSpPr>
                <a:spLocks noChangeShapeType="1"/>
              </p:cNvSpPr>
              <p:nvPr/>
            </p:nvSpPr>
            <p:spPr bwMode="auto">
              <a:xfrm flipH="1">
                <a:off x="120" y="245"/>
                <a:ext cx="89" cy="9"/>
              </a:xfrm>
              <a:prstGeom prst="line">
                <a:avLst/>
              </a:prstGeom>
              <a:noFill/>
              <a:ln w="25400" cap="flat">
                <a:solidFill>
                  <a:srgbClr val="0080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60" name="Line 152"/>
              <p:cNvSpPr>
                <a:spLocks noChangeShapeType="1"/>
              </p:cNvSpPr>
              <p:nvPr/>
            </p:nvSpPr>
            <p:spPr bwMode="auto">
              <a:xfrm flipH="1">
                <a:off x="183" y="364"/>
                <a:ext cx="88" cy="8"/>
              </a:xfrm>
              <a:prstGeom prst="line">
                <a:avLst/>
              </a:prstGeom>
              <a:noFill/>
              <a:ln w="25400" cap="flat">
                <a:solidFill>
                  <a:srgbClr val="0080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61" name="Line 153"/>
              <p:cNvSpPr>
                <a:spLocks noChangeShapeType="1"/>
              </p:cNvSpPr>
              <p:nvPr/>
            </p:nvSpPr>
            <p:spPr bwMode="auto">
              <a:xfrm flipH="1">
                <a:off x="177" y="333"/>
                <a:ext cx="89" cy="9"/>
              </a:xfrm>
              <a:prstGeom prst="line">
                <a:avLst/>
              </a:prstGeom>
              <a:noFill/>
              <a:ln w="25400" cap="flat">
                <a:solidFill>
                  <a:srgbClr val="0080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62" name="Line 154"/>
              <p:cNvSpPr>
                <a:spLocks noChangeShapeType="1"/>
              </p:cNvSpPr>
              <p:nvPr/>
            </p:nvSpPr>
            <p:spPr bwMode="auto">
              <a:xfrm flipH="1">
                <a:off x="193" y="307"/>
                <a:ext cx="64" cy="0"/>
              </a:xfrm>
              <a:prstGeom prst="line">
                <a:avLst/>
              </a:prstGeom>
              <a:noFill/>
              <a:ln w="25400" cap="flat">
                <a:solidFill>
                  <a:srgbClr val="0080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63" name="Line 155"/>
              <p:cNvSpPr>
                <a:spLocks noChangeShapeType="1"/>
              </p:cNvSpPr>
              <p:nvPr/>
            </p:nvSpPr>
            <p:spPr bwMode="auto">
              <a:xfrm flipH="1">
                <a:off x="156" y="272"/>
                <a:ext cx="48" cy="0"/>
              </a:xfrm>
              <a:prstGeom prst="line">
                <a:avLst/>
              </a:prstGeom>
              <a:noFill/>
              <a:ln w="25400" cap="flat">
                <a:solidFill>
                  <a:srgbClr val="0080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64" name="Line 156"/>
              <p:cNvSpPr>
                <a:spLocks noChangeShapeType="1"/>
              </p:cNvSpPr>
              <p:nvPr/>
            </p:nvSpPr>
            <p:spPr bwMode="auto">
              <a:xfrm flipH="1">
                <a:off x="130" y="219"/>
                <a:ext cx="79" cy="13"/>
              </a:xfrm>
              <a:prstGeom prst="line">
                <a:avLst/>
              </a:prstGeom>
              <a:noFill/>
              <a:ln w="25400" cap="flat">
                <a:solidFill>
                  <a:srgbClr val="0080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65" name="Line 157"/>
              <p:cNvSpPr>
                <a:spLocks noChangeShapeType="1"/>
              </p:cNvSpPr>
              <p:nvPr/>
            </p:nvSpPr>
            <p:spPr bwMode="auto">
              <a:xfrm flipH="1">
                <a:off x="62" y="114"/>
                <a:ext cx="47" cy="0"/>
              </a:xfrm>
              <a:prstGeom prst="line">
                <a:avLst/>
              </a:prstGeom>
              <a:noFill/>
              <a:ln w="25400" cap="flat">
                <a:solidFill>
                  <a:srgbClr val="0080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566" name="Group 158"/>
            <p:cNvGrpSpPr>
              <a:grpSpLocks/>
            </p:cNvGrpSpPr>
            <p:nvPr/>
          </p:nvGrpSpPr>
          <p:grpSpPr bwMode="auto">
            <a:xfrm>
              <a:off x="256" y="512"/>
              <a:ext cx="272" cy="408"/>
              <a:chOff x="0" y="0"/>
              <a:chExt cx="272" cy="408"/>
            </a:xfrm>
          </p:grpSpPr>
          <p:sp>
            <p:nvSpPr>
              <p:cNvPr id="17567" name="Freeform 159"/>
              <p:cNvSpPr>
                <a:spLocks/>
              </p:cNvSpPr>
              <p:nvPr/>
            </p:nvSpPr>
            <p:spPr bwMode="auto">
              <a:xfrm>
                <a:off x="15" y="0"/>
                <a:ext cx="209" cy="40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60" y="1394"/>
                  </a:cxn>
                  <a:cxn ang="0">
                    <a:pos x="8640" y="2787"/>
                  </a:cxn>
                  <a:cxn ang="0">
                    <a:pos x="8100" y="4413"/>
                  </a:cxn>
                  <a:cxn ang="0">
                    <a:pos x="4860" y="5574"/>
                  </a:cxn>
                  <a:cxn ang="0">
                    <a:pos x="1620" y="7432"/>
                  </a:cxn>
                  <a:cxn ang="0">
                    <a:pos x="1620" y="9058"/>
                  </a:cxn>
                  <a:cxn ang="0">
                    <a:pos x="9180" y="10452"/>
                  </a:cxn>
                  <a:cxn ang="0">
                    <a:pos x="14580" y="11381"/>
                  </a:cxn>
                  <a:cxn ang="0">
                    <a:pos x="17280" y="11381"/>
                  </a:cxn>
                  <a:cxn ang="0">
                    <a:pos x="21600" y="12077"/>
                  </a:cxn>
                  <a:cxn ang="0">
                    <a:pos x="19440" y="16258"/>
                  </a:cxn>
                  <a:cxn ang="0">
                    <a:pos x="15660" y="17419"/>
                  </a:cxn>
                  <a:cxn ang="0">
                    <a:pos x="15660" y="19742"/>
                  </a:cxn>
                  <a:cxn ang="0">
                    <a:pos x="17820" y="21600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4860" y="1394"/>
                    </a:lnTo>
                    <a:lnTo>
                      <a:pt x="8640" y="2787"/>
                    </a:lnTo>
                    <a:lnTo>
                      <a:pt x="8100" y="4413"/>
                    </a:lnTo>
                    <a:lnTo>
                      <a:pt x="4860" y="5574"/>
                    </a:lnTo>
                    <a:cubicBezTo>
                      <a:pt x="4860" y="5574"/>
                      <a:pt x="2700" y="7432"/>
                      <a:pt x="1620" y="7432"/>
                    </a:cubicBezTo>
                    <a:cubicBezTo>
                      <a:pt x="540" y="7432"/>
                      <a:pt x="1620" y="9058"/>
                      <a:pt x="1620" y="9058"/>
                    </a:cubicBezTo>
                    <a:lnTo>
                      <a:pt x="9180" y="10452"/>
                    </a:lnTo>
                    <a:lnTo>
                      <a:pt x="14580" y="11381"/>
                    </a:lnTo>
                    <a:lnTo>
                      <a:pt x="17280" y="11381"/>
                    </a:lnTo>
                    <a:lnTo>
                      <a:pt x="21600" y="12077"/>
                    </a:lnTo>
                    <a:lnTo>
                      <a:pt x="19440" y="16258"/>
                    </a:lnTo>
                    <a:lnTo>
                      <a:pt x="15660" y="17419"/>
                    </a:lnTo>
                    <a:lnTo>
                      <a:pt x="15660" y="19742"/>
                    </a:lnTo>
                    <a:lnTo>
                      <a:pt x="17820" y="21600"/>
                    </a:lnTo>
                  </a:path>
                </a:pathLst>
              </a:custGeom>
              <a:noFill/>
              <a:ln w="25400" cap="flat">
                <a:solidFill>
                  <a:srgbClr val="8000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68" name="Freeform 160"/>
              <p:cNvSpPr>
                <a:spLocks/>
              </p:cNvSpPr>
              <p:nvPr/>
            </p:nvSpPr>
            <p:spPr bwMode="auto">
              <a:xfrm>
                <a:off x="0" y="48"/>
                <a:ext cx="272" cy="3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154" y="1620"/>
                  </a:cxn>
                  <a:cxn ang="0">
                    <a:pos x="8308" y="2700"/>
                  </a:cxn>
                  <a:cxn ang="0">
                    <a:pos x="11631" y="5130"/>
                  </a:cxn>
                  <a:cxn ang="0">
                    <a:pos x="10385" y="9180"/>
                  </a:cxn>
                  <a:cxn ang="0">
                    <a:pos x="8723" y="11610"/>
                  </a:cxn>
                  <a:cxn ang="0">
                    <a:pos x="10385" y="14040"/>
                  </a:cxn>
                  <a:cxn ang="0">
                    <a:pos x="17031" y="14850"/>
                  </a:cxn>
                  <a:cxn ang="0">
                    <a:pos x="19938" y="14850"/>
                  </a:cxn>
                  <a:cxn ang="0">
                    <a:pos x="21600" y="18630"/>
                  </a:cxn>
                  <a:cxn ang="0">
                    <a:pos x="21600" y="21600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4154" y="1620"/>
                    </a:lnTo>
                    <a:lnTo>
                      <a:pt x="8308" y="2700"/>
                    </a:lnTo>
                    <a:lnTo>
                      <a:pt x="11631" y="5130"/>
                    </a:lnTo>
                    <a:lnTo>
                      <a:pt x="10385" y="9180"/>
                    </a:lnTo>
                    <a:lnTo>
                      <a:pt x="8723" y="11610"/>
                    </a:lnTo>
                    <a:lnTo>
                      <a:pt x="10385" y="14040"/>
                    </a:lnTo>
                    <a:lnTo>
                      <a:pt x="17031" y="14850"/>
                    </a:lnTo>
                    <a:lnTo>
                      <a:pt x="19938" y="14850"/>
                    </a:lnTo>
                    <a:lnTo>
                      <a:pt x="21600" y="18630"/>
                    </a:lnTo>
                    <a:lnTo>
                      <a:pt x="21600" y="21600"/>
                    </a:lnTo>
                  </a:path>
                </a:pathLst>
              </a:custGeom>
              <a:noFill/>
              <a:ln w="25400" cap="flat">
                <a:solidFill>
                  <a:srgbClr val="8000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69" name="Line 161"/>
              <p:cNvSpPr>
                <a:spLocks noChangeShapeType="1"/>
              </p:cNvSpPr>
              <p:nvPr/>
            </p:nvSpPr>
            <p:spPr bwMode="auto">
              <a:xfrm flipH="1">
                <a:off x="20" y="17"/>
                <a:ext cx="27" cy="40"/>
              </a:xfrm>
              <a:prstGeom prst="line">
                <a:avLst/>
              </a:prstGeom>
              <a:noFill/>
              <a:ln w="25400" cap="flat">
                <a:solidFill>
                  <a:srgbClr val="8000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70" name="Line 162"/>
              <p:cNvSpPr>
                <a:spLocks noChangeShapeType="1"/>
              </p:cNvSpPr>
              <p:nvPr/>
            </p:nvSpPr>
            <p:spPr bwMode="auto">
              <a:xfrm flipH="1">
                <a:off x="73" y="61"/>
                <a:ext cx="26" cy="39"/>
              </a:xfrm>
              <a:prstGeom prst="line">
                <a:avLst/>
              </a:prstGeom>
              <a:noFill/>
              <a:ln w="25400" cap="flat">
                <a:solidFill>
                  <a:srgbClr val="8000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71" name="Line 163"/>
              <p:cNvSpPr>
                <a:spLocks noChangeShapeType="1"/>
              </p:cNvSpPr>
              <p:nvPr/>
            </p:nvSpPr>
            <p:spPr bwMode="auto">
              <a:xfrm flipH="1">
                <a:off x="47" y="39"/>
                <a:ext cx="26" cy="39"/>
              </a:xfrm>
              <a:prstGeom prst="line">
                <a:avLst/>
              </a:prstGeom>
              <a:noFill/>
              <a:ln w="25400" cap="flat">
                <a:solidFill>
                  <a:srgbClr val="8000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72" name="Line 164"/>
              <p:cNvSpPr>
                <a:spLocks noChangeShapeType="1"/>
              </p:cNvSpPr>
              <p:nvPr/>
            </p:nvSpPr>
            <p:spPr bwMode="auto">
              <a:xfrm flipH="1">
                <a:off x="41" y="131"/>
                <a:ext cx="89" cy="9"/>
              </a:xfrm>
              <a:prstGeom prst="line">
                <a:avLst/>
              </a:prstGeom>
              <a:noFill/>
              <a:ln w="25400" cap="flat">
                <a:solidFill>
                  <a:srgbClr val="8000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73" name="Line 165"/>
              <p:cNvSpPr>
                <a:spLocks noChangeShapeType="1"/>
              </p:cNvSpPr>
              <p:nvPr/>
            </p:nvSpPr>
            <p:spPr bwMode="auto">
              <a:xfrm flipH="1">
                <a:off x="47" y="157"/>
                <a:ext cx="88" cy="9"/>
              </a:xfrm>
              <a:prstGeom prst="line">
                <a:avLst/>
              </a:prstGeom>
              <a:noFill/>
              <a:ln w="25400" cap="flat">
                <a:solidFill>
                  <a:srgbClr val="8000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74" name="Line 166"/>
              <p:cNvSpPr>
                <a:spLocks noChangeShapeType="1"/>
              </p:cNvSpPr>
              <p:nvPr/>
            </p:nvSpPr>
            <p:spPr bwMode="auto">
              <a:xfrm flipH="1">
                <a:off x="78" y="188"/>
                <a:ext cx="47" cy="0"/>
              </a:xfrm>
              <a:prstGeom prst="line">
                <a:avLst/>
              </a:prstGeom>
              <a:noFill/>
              <a:ln w="25400" cap="flat">
                <a:solidFill>
                  <a:srgbClr val="8000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75" name="Line 167"/>
              <p:cNvSpPr>
                <a:spLocks noChangeShapeType="1"/>
              </p:cNvSpPr>
              <p:nvPr/>
            </p:nvSpPr>
            <p:spPr bwMode="auto">
              <a:xfrm flipH="1">
                <a:off x="120" y="245"/>
                <a:ext cx="89" cy="9"/>
              </a:xfrm>
              <a:prstGeom prst="line">
                <a:avLst/>
              </a:prstGeom>
              <a:noFill/>
              <a:ln w="25400" cap="flat">
                <a:solidFill>
                  <a:srgbClr val="8000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76" name="Line 168"/>
              <p:cNvSpPr>
                <a:spLocks noChangeShapeType="1"/>
              </p:cNvSpPr>
              <p:nvPr/>
            </p:nvSpPr>
            <p:spPr bwMode="auto">
              <a:xfrm flipH="1">
                <a:off x="183" y="364"/>
                <a:ext cx="88" cy="8"/>
              </a:xfrm>
              <a:prstGeom prst="line">
                <a:avLst/>
              </a:prstGeom>
              <a:noFill/>
              <a:ln w="25400" cap="flat">
                <a:solidFill>
                  <a:srgbClr val="8000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77" name="Line 169"/>
              <p:cNvSpPr>
                <a:spLocks noChangeShapeType="1"/>
              </p:cNvSpPr>
              <p:nvPr/>
            </p:nvSpPr>
            <p:spPr bwMode="auto">
              <a:xfrm flipH="1">
                <a:off x="177" y="333"/>
                <a:ext cx="89" cy="9"/>
              </a:xfrm>
              <a:prstGeom prst="line">
                <a:avLst/>
              </a:prstGeom>
              <a:noFill/>
              <a:ln w="25400" cap="flat">
                <a:solidFill>
                  <a:srgbClr val="8000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78" name="Line 170"/>
              <p:cNvSpPr>
                <a:spLocks noChangeShapeType="1"/>
              </p:cNvSpPr>
              <p:nvPr/>
            </p:nvSpPr>
            <p:spPr bwMode="auto">
              <a:xfrm flipH="1">
                <a:off x="193" y="307"/>
                <a:ext cx="64" cy="0"/>
              </a:xfrm>
              <a:prstGeom prst="line">
                <a:avLst/>
              </a:prstGeom>
              <a:noFill/>
              <a:ln w="25400" cap="flat">
                <a:solidFill>
                  <a:srgbClr val="8000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79" name="Line 171"/>
              <p:cNvSpPr>
                <a:spLocks noChangeShapeType="1"/>
              </p:cNvSpPr>
              <p:nvPr/>
            </p:nvSpPr>
            <p:spPr bwMode="auto">
              <a:xfrm flipH="1">
                <a:off x="156" y="272"/>
                <a:ext cx="48" cy="0"/>
              </a:xfrm>
              <a:prstGeom prst="line">
                <a:avLst/>
              </a:prstGeom>
              <a:noFill/>
              <a:ln w="25400" cap="flat">
                <a:solidFill>
                  <a:srgbClr val="8000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80" name="Line 172"/>
              <p:cNvSpPr>
                <a:spLocks noChangeShapeType="1"/>
              </p:cNvSpPr>
              <p:nvPr/>
            </p:nvSpPr>
            <p:spPr bwMode="auto">
              <a:xfrm flipH="1">
                <a:off x="130" y="219"/>
                <a:ext cx="79" cy="13"/>
              </a:xfrm>
              <a:prstGeom prst="line">
                <a:avLst/>
              </a:prstGeom>
              <a:noFill/>
              <a:ln w="25400" cap="flat">
                <a:solidFill>
                  <a:srgbClr val="8000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81" name="Line 173"/>
              <p:cNvSpPr>
                <a:spLocks noChangeShapeType="1"/>
              </p:cNvSpPr>
              <p:nvPr/>
            </p:nvSpPr>
            <p:spPr bwMode="auto">
              <a:xfrm flipH="1">
                <a:off x="62" y="114"/>
                <a:ext cx="47" cy="0"/>
              </a:xfrm>
              <a:prstGeom prst="line">
                <a:avLst/>
              </a:prstGeom>
              <a:noFill/>
              <a:ln w="25400" cap="flat">
                <a:solidFill>
                  <a:srgbClr val="8000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582" name="Group 174"/>
            <p:cNvGrpSpPr>
              <a:grpSpLocks/>
            </p:cNvGrpSpPr>
            <p:nvPr/>
          </p:nvGrpSpPr>
          <p:grpSpPr bwMode="auto">
            <a:xfrm>
              <a:off x="328" y="1280"/>
              <a:ext cx="176" cy="376"/>
              <a:chOff x="0" y="0"/>
              <a:chExt cx="176" cy="376"/>
            </a:xfrm>
          </p:grpSpPr>
          <p:sp>
            <p:nvSpPr>
              <p:cNvPr id="17583" name="Freeform 175"/>
              <p:cNvSpPr>
                <a:spLocks/>
              </p:cNvSpPr>
              <p:nvPr/>
            </p:nvSpPr>
            <p:spPr bwMode="auto">
              <a:xfrm>
                <a:off x="10" y="0"/>
                <a:ext cx="135" cy="37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60" y="1394"/>
                  </a:cxn>
                  <a:cxn ang="0">
                    <a:pos x="8640" y="2787"/>
                  </a:cxn>
                  <a:cxn ang="0">
                    <a:pos x="8100" y="4413"/>
                  </a:cxn>
                  <a:cxn ang="0">
                    <a:pos x="4860" y="5574"/>
                  </a:cxn>
                  <a:cxn ang="0">
                    <a:pos x="1620" y="7432"/>
                  </a:cxn>
                  <a:cxn ang="0">
                    <a:pos x="1620" y="9058"/>
                  </a:cxn>
                  <a:cxn ang="0">
                    <a:pos x="9180" y="10452"/>
                  </a:cxn>
                  <a:cxn ang="0">
                    <a:pos x="14580" y="11381"/>
                  </a:cxn>
                  <a:cxn ang="0">
                    <a:pos x="17280" y="11381"/>
                  </a:cxn>
                  <a:cxn ang="0">
                    <a:pos x="21600" y="12077"/>
                  </a:cxn>
                  <a:cxn ang="0">
                    <a:pos x="19440" y="16258"/>
                  </a:cxn>
                  <a:cxn ang="0">
                    <a:pos x="15660" y="17419"/>
                  </a:cxn>
                  <a:cxn ang="0">
                    <a:pos x="15660" y="19742"/>
                  </a:cxn>
                  <a:cxn ang="0">
                    <a:pos x="17820" y="21600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4860" y="1394"/>
                    </a:lnTo>
                    <a:lnTo>
                      <a:pt x="8640" y="2787"/>
                    </a:lnTo>
                    <a:lnTo>
                      <a:pt x="8100" y="4413"/>
                    </a:lnTo>
                    <a:lnTo>
                      <a:pt x="4860" y="5574"/>
                    </a:lnTo>
                    <a:cubicBezTo>
                      <a:pt x="4860" y="5574"/>
                      <a:pt x="2700" y="7432"/>
                      <a:pt x="1620" y="7432"/>
                    </a:cubicBezTo>
                    <a:cubicBezTo>
                      <a:pt x="540" y="7432"/>
                      <a:pt x="1620" y="9058"/>
                      <a:pt x="1620" y="9058"/>
                    </a:cubicBezTo>
                    <a:lnTo>
                      <a:pt x="9180" y="10452"/>
                    </a:lnTo>
                    <a:lnTo>
                      <a:pt x="14580" y="11381"/>
                    </a:lnTo>
                    <a:lnTo>
                      <a:pt x="17280" y="11381"/>
                    </a:lnTo>
                    <a:lnTo>
                      <a:pt x="21600" y="12077"/>
                    </a:lnTo>
                    <a:lnTo>
                      <a:pt x="19440" y="16258"/>
                    </a:lnTo>
                    <a:lnTo>
                      <a:pt x="15660" y="17419"/>
                    </a:lnTo>
                    <a:lnTo>
                      <a:pt x="15660" y="19742"/>
                    </a:lnTo>
                    <a:lnTo>
                      <a:pt x="17820" y="21600"/>
                    </a:lnTo>
                  </a:path>
                </a:pathLst>
              </a:custGeom>
              <a:noFill/>
              <a:ln w="25400" cap="flat">
                <a:solidFill>
                  <a:srgbClr val="FFFF66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84" name="Freeform 176"/>
              <p:cNvSpPr>
                <a:spLocks/>
              </p:cNvSpPr>
              <p:nvPr/>
            </p:nvSpPr>
            <p:spPr bwMode="auto">
              <a:xfrm>
                <a:off x="0" y="44"/>
                <a:ext cx="176" cy="3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154" y="1620"/>
                  </a:cxn>
                  <a:cxn ang="0">
                    <a:pos x="8308" y="2700"/>
                  </a:cxn>
                  <a:cxn ang="0">
                    <a:pos x="11631" y="5130"/>
                  </a:cxn>
                  <a:cxn ang="0">
                    <a:pos x="10385" y="9180"/>
                  </a:cxn>
                  <a:cxn ang="0">
                    <a:pos x="8723" y="11610"/>
                  </a:cxn>
                  <a:cxn ang="0">
                    <a:pos x="10385" y="14040"/>
                  </a:cxn>
                  <a:cxn ang="0">
                    <a:pos x="17031" y="14850"/>
                  </a:cxn>
                  <a:cxn ang="0">
                    <a:pos x="19938" y="14850"/>
                  </a:cxn>
                  <a:cxn ang="0">
                    <a:pos x="21600" y="18630"/>
                  </a:cxn>
                  <a:cxn ang="0">
                    <a:pos x="21600" y="21600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4154" y="1620"/>
                    </a:lnTo>
                    <a:lnTo>
                      <a:pt x="8308" y="2700"/>
                    </a:lnTo>
                    <a:lnTo>
                      <a:pt x="11631" y="5130"/>
                    </a:lnTo>
                    <a:lnTo>
                      <a:pt x="10385" y="9180"/>
                    </a:lnTo>
                    <a:lnTo>
                      <a:pt x="8723" y="11610"/>
                    </a:lnTo>
                    <a:lnTo>
                      <a:pt x="10385" y="14040"/>
                    </a:lnTo>
                    <a:lnTo>
                      <a:pt x="17031" y="14850"/>
                    </a:lnTo>
                    <a:lnTo>
                      <a:pt x="19938" y="14850"/>
                    </a:lnTo>
                    <a:lnTo>
                      <a:pt x="21600" y="18630"/>
                    </a:lnTo>
                    <a:lnTo>
                      <a:pt x="21600" y="21600"/>
                    </a:lnTo>
                  </a:path>
                </a:pathLst>
              </a:custGeom>
              <a:noFill/>
              <a:ln w="25400" cap="flat">
                <a:solidFill>
                  <a:srgbClr val="FFFF66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85" name="Line 177"/>
              <p:cNvSpPr>
                <a:spLocks noChangeShapeType="1"/>
              </p:cNvSpPr>
              <p:nvPr/>
            </p:nvSpPr>
            <p:spPr bwMode="auto">
              <a:xfrm flipH="1">
                <a:off x="13" y="16"/>
                <a:ext cx="17" cy="36"/>
              </a:xfrm>
              <a:prstGeom prst="line">
                <a:avLst/>
              </a:prstGeom>
              <a:noFill/>
              <a:ln w="25400" cap="flat">
                <a:solidFill>
                  <a:srgbClr val="FFFF66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86" name="Line 178"/>
              <p:cNvSpPr>
                <a:spLocks noChangeShapeType="1"/>
              </p:cNvSpPr>
              <p:nvPr/>
            </p:nvSpPr>
            <p:spPr bwMode="auto">
              <a:xfrm flipH="1">
                <a:off x="47" y="56"/>
                <a:ext cx="17" cy="36"/>
              </a:xfrm>
              <a:prstGeom prst="line">
                <a:avLst/>
              </a:prstGeom>
              <a:noFill/>
              <a:ln w="25400" cap="flat">
                <a:solidFill>
                  <a:srgbClr val="FFFF66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87" name="Line 179"/>
              <p:cNvSpPr>
                <a:spLocks noChangeShapeType="1"/>
              </p:cNvSpPr>
              <p:nvPr/>
            </p:nvSpPr>
            <p:spPr bwMode="auto">
              <a:xfrm flipH="1">
                <a:off x="30" y="36"/>
                <a:ext cx="17" cy="36"/>
              </a:xfrm>
              <a:prstGeom prst="line">
                <a:avLst/>
              </a:prstGeom>
              <a:noFill/>
              <a:ln w="25400" cap="flat">
                <a:solidFill>
                  <a:srgbClr val="FFFF66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88" name="Line 180"/>
              <p:cNvSpPr>
                <a:spLocks noChangeShapeType="1"/>
              </p:cNvSpPr>
              <p:nvPr/>
            </p:nvSpPr>
            <p:spPr bwMode="auto">
              <a:xfrm flipH="1">
                <a:off x="27" y="121"/>
                <a:ext cx="57" cy="8"/>
              </a:xfrm>
              <a:prstGeom prst="line">
                <a:avLst/>
              </a:prstGeom>
              <a:noFill/>
              <a:ln w="25400" cap="flat">
                <a:solidFill>
                  <a:srgbClr val="FFFF66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89" name="Line 181"/>
              <p:cNvSpPr>
                <a:spLocks noChangeShapeType="1"/>
              </p:cNvSpPr>
              <p:nvPr/>
            </p:nvSpPr>
            <p:spPr bwMode="auto">
              <a:xfrm flipH="1">
                <a:off x="30" y="145"/>
                <a:ext cx="57" cy="8"/>
              </a:xfrm>
              <a:prstGeom prst="line">
                <a:avLst/>
              </a:prstGeom>
              <a:noFill/>
              <a:ln w="25400" cap="flat">
                <a:solidFill>
                  <a:srgbClr val="FFFF66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90" name="Line 182"/>
              <p:cNvSpPr>
                <a:spLocks noChangeShapeType="1"/>
              </p:cNvSpPr>
              <p:nvPr/>
            </p:nvSpPr>
            <p:spPr bwMode="auto">
              <a:xfrm flipH="1">
                <a:off x="50" y="173"/>
                <a:ext cx="31" cy="0"/>
              </a:xfrm>
              <a:prstGeom prst="line">
                <a:avLst/>
              </a:prstGeom>
              <a:noFill/>
              <a:ln w="25400" cap="flat">
                <a:solidFill>
                  <a:srgbClr val="FFFF66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91" name="Line 183"/>
              <p:cNvSpPr>
                <a:spLocks noChangeShapeType="1"/>
              </p:cNvSpPr>
              <p:nvPr/>
            </p:nvSpPr>
            <p:spPr bwMode="auto">
              <a:xfrm flipH="1">
                <a:off x="77" y="226"/>
                <a:ext cx="58" cy="8"/>
              </a:xfrm>
              <a:prstGeom prst="line">
                <a:avLst/>
              </a:prstGeom>
              <a:noFill/>
              <a:ln w="25400" cap="flat">
                <a:solidFill>
                  <a:srgbClr val="FFFF66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92" name="Line 184"/>
              <p:cNvSpPr>
                <a:spLocks noChangeShapeType="1"/>
              </p:cNvSpPr>
              <p:nvPr/>
            </p:nvSpPr>
            <p:spPr bwMode="auto">
              <a:xfrm flipH="1">
                <a:off x="118" y="335"/>
                <a:ext cx="58" cy="8"/>
              </a:xfrm>
              <a:prstGeom prst="line">
                <a:avLst/>
              </a:prstGeom>
              <a:noFill/>
              <a:ln w="25400" cap="flat">
                <a:solidFill>
                  <a:srgbClr val="FFFF66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93" name="Line 185"/>
              <p:cNvSpPr>
                <a:spLocks noChangeShapeType="1"/>
              </p:cNvSpPr>
              <p:nvPr/>
            </p:nvSpPr>
            <p:spPr bwMode="auto">
              <a:xfrm flipH="1">
                <a:off x="115" y="307"/>
                <a:ext cx="57" cy="8"/>
              </a:xfrm>
              <a:prstGeom prst="line">
                <a:avLst/>
              </a:prstGeom>
              <a:noFill/>
              <a:ln w="25400" cap="flat">
                <a:solidFill>
                  <a:srgbClr val="FFFF66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94" name="Line 186"/>
              <p:cNvSpPr>
                <a:spLocks noChangeShapeType="1"/>
              </p:cNvSpPr>
              <p:nvPr/>
            </p:nvSpPr>
            <p:spPr bwMode="auto">
              <a:xfrm flipH="1">
                <a:off x="125" y="283"/>
                <a:ext cx="41" cy="0"/>
              </a:xfrm>
              <a:prstGeom prst="line">
                <a:avLst/>
              </a:prstGeom>
              <a:noFill/>
              <a:ln w="25400" cap="flat">
                <a:solidFill>
                  <a:srgbClr val="FFFF66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95" name="Line 187"/>
              <p:cNvSpPr>
                <a:spLocks noChangeShapeType="1"/>
              </p:cNvSpPr>
              <p:nvPr/>
            </p:nvSpPr>
            <p:spPr bwMode="auto">
              <a:xfrm flipH="1">
                <a:off x="101" y="250"/>
                <a:ext cx="31" cy="0"/>
              </a:xfrm>
              <a:prstGeom prst="line">
                <a:avLst/>
              </a:prstGeom>
              <a:noFill/>
              <a:ln w="25400" cap="flat">
                <a:solidFill>
                  <a:srgbClr val="FFFF66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96" name="Line 188"/>
              <p:cNvSpPr>
                <a:spLocks noChangeShapeType="1"/>
              </p:cNvSpPr>
              <p:nvPr/>
            </p:nvSpPr>
            <p:spPr bwMode="auto">
              <a:xfrm flipH="1">
                <a:off x="84" y="202"/>
                <a:ext cx="51" cy="12"/>
              </a:xfrm>
              <a:prstGeom prst="line">
                <a:avLst/>
              </a:prstGeom>
              <a:noFill/>
              <a:ln w="25400" cap="flat">
                <a:solidFill>
                  <a:srgbClr val="FFFF66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97" name="Line 189"/>
              <p:cNvSpPr>
                <a:spLocks noChangeShapeType="1"/>
              </p:cNvSpPr>
              <p:nvPr/>
            </p:nvSpPr>
            <p:spPr bwMode="auto">
              <a:xfrm flipH="1">
                <a:off x="40" y="105"/>
                <a:ext cx="31" cy="0"/>
              </a:xfrm>
              <a:prstGeom prst="line">
                <a:avLst/>
              </a:prstGeom>
              <a:noFill/>
              <a:ln w="25400" cap="flat">
                <a:solidFill>
                  <a:srgbClr val="FFFF66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598" name="Group 190"/>
            <p:cNvGrpSpPr>
              <a:grpSpLocks/>
            </p:cNvGrpSpPr>
            <p:nvPr/>
          </p:nvGrpSpPr>
          <p:grpSpPr bwMode="auto">
            <a:xfrm>
              <a:off x="440" y="520"/>
              <a:ext cx="232" cy="536"/>
              <a:chOff x="0" y="0"/>
              <a:chExt cx="232" cy="536"/>
            </a:xfrm>
          </p:grpSpPr>
          <p:sp>
            <p:nvSpPr>
              <p:cNvPr id="17599" name="Freeform 191"/>
              <p:cNvSpPr>
                <a:spLocks/>
              </p:cNvSpPr>
              <p:nvPr/>
            </p:nvSpPr>
            <p:spPr bwMode="auto">
              <a:xfrm>
                <a:off x="13" y="0"/>
                <a:ext cx="178" cy="53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60" y="1394"/>
                  </a:cxn>
                  <a:cxn ang="0">
                    <a:pos x="8640" y="2787"/>
                  </a:cxn>
                  <a:cxn ang="0">
                    <a:pos x="8100" y="4413"/>
                  </a:cxn>
                  <a:cxn ang="0">
                    <a:pos x="4860" y="5574"/>
                  </a:cxn>
                  <a:cxn ang="0">
                    <a:pos x="1620" y="7432"/>
                  </a:cxn>
                  <a:cxn ang="0">
                    <a:pos x="1620" y="9058"/>
                  </a:cxn>
                  <a:cxn ang="0">
                    <a:pos x="9180" y="10452"/>
                  </a:cxn>
                  <a:cxn ang="0">
                    <a:pos x="14580" y="11381"/>
                  </a:cxn>
                  <a:cxn ang="0">
                    <a:pos x="17280" y="11381"/>
                  </a:cxn>
                  <a:cxn ang="0">
                    <a:pos x="21600" y="12077"/>
                  </a:cxn>
                  <a:cxn ang="0">
                    <a:pos x="19440" y="16258"/>
                  </a:cxn>
                  <a:cxn ang="0">
                    <a:pos x="15660" y="17419"/>
                  </a:cxn>
                  <a:cxn ang="0">
                    <a:pos x="15660" y="19742"/>
                  </a:cxn>
                  <a:cxn ang="0">
                    <a:pos x="17820" y="21600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4860" y="1394"/>
                    </a:lnTo>
                    <a:lnTo>
                      <a:pt x="8640" y="2787"/>
                    </a:lnTo>
                    <a:lnTo>
                      <a:pt x="8100" y="4413"/>
                    </a:lnTo>
                    <a:lnTo>
                      <a:pt x="4860" y="5574"/>
                    </a:lnTo>
                    <a:cubicBezTo>
                      <a:pt x="4860" y="5574"/>
                      <a:pt x="2700" y="7432"/>
                      <a:pt x="1620" y="7432"/>
                    </a:cubicBezTo>
                    <a:cubicBezTo>
                      <a:pt x="540" y="7432"/>
                      <a:pt x="1620" y="9058"/>
                      <a:pt x="1620" y="9058"/>
                    </a:cubicBezTo>
                    <a:lnTo>
                      <a:pt x="9180" y="10452"/>
                    </a:lnTo>
                    <a:lnTo>
                      <a:pt x="14580" y="11381"/>
                    </a:lnTo>
                    <a:lnTo>
                      <a:pt x="17280" y="11381"/>
                    </a:lnTo>
                    <a:lnTo>
                      <a:pt x="21600" y="12077"/>
                    </a:lnTo>
                    <a:lnTo>
                      <a:pt x="19440" y="16258"/>
                    </a:lnTo>
                    <a:lnTo>
                      <a:pt x="15660" y="17419"/>
                    </a:lnTo>
                    <a:lnTo>
                      <a:pt x="15660" y="19742"/>
                    </a:lnTo>
                    <a:lnTo>
                      <a:pt x="17820" y="21600"/>
                    </a:lnTo>
                  </a:path>
                </a:pathLst>
              </a:custGeom>
              <a:noFill/>
              <a:ln w="25400" cap="flat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00" name="Freeform 192"/>
              <p:cNvSpPr>
                <a:spLocks/>
              </p:cNvSpPr>
              <p:nvPr/>
            </p:nvSpPr>
            <p:spPr bwMode="auto">
              <a:xfrm>
                <a:off x="0" y="63"/>
                <a:ext cx="232" cy="46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154" y="1620"/>
                  </a:cxn>
                  <a:cxn ang="0">
                    <a:pos x="8308" y="2700"/>
                  </a:cxn>
                  <a:cxn ang="0">
                    <a:pos x="11631" y="5130"/>
                  </a:cxn>
                  <a:cxn ang="0">
                    <a:pos x="10385" y="9180"/>
                  </a:cxn>
                  <a:cxn ang="0">
                    <a:pos x="8723" y="11610"/>
                  </a:cxn>
                  <a:cxn ang="0">
                    <a:pos x="10385" y="14040"/>
                  </a:cxn>
                  <a:cxn ang="0">
                    <a:pos x="17031" y="14850"/>
                  </a:cxn>
                  <a:cxn ang="0">
                    <a:pos x="19938" y="14850"/>
                  </a:cxn>
                  <a:cxn ang="0">
                    <a:pos x="21600" y="18630"/>
                  </a:cxn>
                  <a:cxn ang="0">
                    <a:pos x="21600" y="21600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4154" y="1620"/>
                    </a:lnTo>
                    <a:lnTo>
                      <a:pt x="8308" y="2700"/>
                    </a:lnTo>
                    <a:lnTo>
                      <a:pt x="11631" y="5130"/>
                    </a:lnTo>
                    <a:lnTo>
                      <a:pt x="10385" y="9180"/>
                    </a:lnTo>
                    <a:lnTo>
                      <a:pt x="8723" y="11610"/>
                    </a:lnTo>
                    <a:lnTo>
                      <a:pt x="10385" y="14040"/>
                    </a:lnTo>
                    <a:lnTo>
                      <a:pt x="17031" y="14850"/>
                    </a:lnTo>
                    <a:lnTo>
                      <a:pt x="19938" y="14850"/>
                    </a:lnTo>
                    <a:lnTo>
                      <a:pt x="21600" y="18630"/>
                    </a:lnTo>
                    <a:lnTo>
                      <a:pt x="21600" y="21600"/>
                    </a:lnTo>
                  </a:path>
                </a:pathLst>
              </a:custGeom>
              <a:noFill/>
              <a:ln w="25400" cap="flat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01" name="Line 193"/>
              <p:cNvSpPr>
                <a:spLocks noChangeShapeType="1"/>
              </p:cNvSpPr>
              <p:nvPr/>
            </p:nvSpPr>
            <p:spPr bwMode="auto">
              <a:xfrm flipH="1">
                <a:off x="17" y="23"/>
                <a:ext cx="23" cy="51"/>
              </a:xfrm>
              <a:prstGeom prst="line">
                <a:avLst/>
              </a:prstGeom>
              <a:noFill/>
              <a:ln w="25400" cap="flat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02" name="Line 194"/>
              <p:cNvSpPr>
                <a:spLocks noChangeShapeType="1"/>
              </p:cNvSpPr>
              <p:nvPr/>
            </p:nvSpPr>
            <p:spPr bwMode="auto">
              <a:xfrm flipH="1">
                <a:off x="62" y="80"/>
                <a:ext cx="22" cy="52"/>
              </a:xfrm>
              <a:prstGeom prst="line">
                <a:avLst/>
              </a:prstGeom>
              <a:noFill/>
              <a:ln w="25400" cap="flat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03" name="Line 195"/>
              <p:cNvSpPr>
                <a:spLocks noChangeShapeType="1"/>
              </p:cNvSpPr>
              <p:nvPr/>
            </p:nvSpPr>
            <p:spPr bwMode="auto">
              <a:xfrm flipH="1">
                <a:off x="40" y="51"/>
                <a:ext cx="22" cy="52"/>
              </a:xfrm>
              <a:prstGeom prst="line">
                <a:avLst/>
              </a:prstGeom>
              <a:noFill/>
              <a:ln w="25400" cap="flat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04" name="Line 196"/>
              <p:cNvSpPr>
                <a:spLocks noChangeShapeType="1"/>
              </p:cNvSpPr>
              <p:nvPr/>
            </p:nvSpPr>
            <p:spPr bwMode="auto">
              <a:xfrm flipH="1">
                <a:off x="35" y="172"/>
                <a:ext cx="76" cy="12"/>
              </a:xfrm>
              <a:prstGeom prst="line">
                <a:avLst/>
              </a:prstGeom>
              <a:noFill/>
              <a:ln w="25400" cap="flat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05" name="Line 197"/>
              <p:cNvSpPr>
                <a:spLocks noChangeShapeType="1"/>
              </p:cNvSpPr>
              <p:nvPr/>
            </p:nvSpPr>
            <p:spPr bwMode="auto">
              <a:xfrm flipH="1">
                <a:off x="40" y="207"/>
                <a:ext cx="75" cy="12"/>
              </a:xfrm>
              <a:prstGeom prst="line">
                <a:avLst/>
              </a:prstGeom>
              <a:noFill/>
              <a:ln w="25400" cap="flat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06" name="Line 198"/>
              <p:cNvSpPr>
                <a:spLocks noChangeShapeType="1"/>
              </p:cNvSpPr>
              <p:nvPr/>
            </p:nvSpPr>
            <p:spPr bwMode="auto">
              <a:xfrm flipH="1">
                <a:off x="66" y="247"/>
                <a:ext cx="41" cy="0"/>
              </a:xfrm>
              <a:prstGeom prst="line">
                <a:avLst/>
              </a:prstGeom>
              <a:noFill/>
              <a:ln w="25400" cap="flat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07" name="Line 199"/>
              <p:cNvSpPr>
                <a:spLocks noChangeShapeType="1"/>
              </p:cNvSpPr>
              <p:nvPr/>
            </p:nvSpPr>
            <p:spPr bwMode="auto">
              <a:xfrm flipH="1">
                <a:off x="102" y="322"/>
                <a:ext cx="76" cy="12"/>
              </a:xfrm>
              <a:prstGeom prst="line">
                <a:avLst/>
              </a:prstGeom>
              <a:noFill/>
              <a:ln w="25400" cap="flat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08" name="Line 200"/>
              <p:cNvSpPr>
                <a:spLocks noChangeShapeType="1"/>
              </p:cNvSpPr>
              <p:nvPr/>
            </p:nvSpPr>
            <p:spPr bwMode="auto">
              <a:xfrm flipH="1">
                <a:off x="156" y="478"/>
                <a:ext cx="75" cy="11"/>
              </a:xfrm>
              <a:prstGeom prst="line">
                <a:avLst/>
              </a:prstGeom>
              <a:noFill/>
              <a:ln w="25400" cap="flat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09" name="Line 201"/>
              <p:cNvSpPr>
                <a:spLocks noChangeShapeType="1"/>
              </p:cNvSpPr>
              <p:nvPr/>
            </p:nvSpPr>
            <p:spPr bwMode="auto">
              <a:xfrm flipH="1">
                <a:off x="151" y="438"/>
                <a:ext cx="76" cy="11"/>
              </a:xfrm>
              <a:prstGeom prst="line">
                <a:avLst/>
              </a:prstGeom>
              <a:noFill/>
              <a:ln w="25400" cap="flat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10" name="Line 202"/>
              <p:cNvSpPr>
                <a:spLocks noChangeShapeType="1"/>
              </p:cNvSpPr>
              <p:nvPr/>
            </p:nvSpPr>
            <p:spPr bwMode="auto">
              <a:xfrm flipH="1">
                <a:off x="165" y="403"/>
                <a:ext cx="54" cy="0"/>
              </a:xfrm>
              <a:prstGeom prst="line">
                <a:avLst/>
              </a:prstGeom>
              <a:noFill/>
              <a:ln w="25400" cap="flat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11" name="Line 203"/>
              <p:cNvSpPr>
                <a:spLocks noChangeShapeType="1"/>
              </p:cNvSpPr>
              <p:nvPr/>
            </p:nvSpPr>
            <p:spPr bwMode="auto">
              <a:xfrm flipH="1">
                <a:off x="133" y="357"/>
                <a:ext cx="41" cy="0"/>
              </a:xfrm>
              <a:prstGeom prst="line">
                <a:avLst/>
              </a:prstGeom>
              <a:noFill/>
              <a:ln w="25400" cap="flat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12" name="Line 204"/>
              <p:cNvSpPr>
                <a:spLocks noChangeShapeType="1"/>
              </p:cNvSpPr>
              <p:nvPr/>
            </p:nvSpPr>
            <p:spPr bwMode="auto">
              <a:xfrm flipH="1">
                <a:off x="111" y="288"/>
                <a:ext cx="67" cy="17"/>
              </a:xfrm>
              <a:prstGeom prst="line">
                <a:avLst/>
              </a:prstGeom>
              <a:noFill/>
              <a:ln w="25400" cap="flat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13" name="Line 205"/>
              <p:cNvSpPr>
                <a:spLocks noChangeShapeType="1"/>
              </p:cNvSpPr>
              <p:nvPr/>
            </p:nvSpPr>
            <p:spPr bwMode="auto">
              <a:xfrm flipH="1">
                <a:off x="53" y="149"/>
                <a:ext cx="40" cy="0"/>
              </a:xfrm>
              <a:prstGeom prst="line">
                <a:avLst/>
              </a:prstGeom>
              <a:noFill/>
              <a:ln w="25400" cap="flat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614" name="Group 206"/>
            <p:cNvGrpSpPr>
              <a:grpSpLocks/>
            </p:cNvGrpSpPr>
            <p:nvPr/>
          </p:nvGrpSpPr>
          <p:grpSpPr bwMode="auto">
            <a:xfrm>
              <a:off x="432" y="904"/>
              <a:ext cx="176" cy="376"/>
              <a:chOff x="0" y="0"/>
              <a:chExt cx="176" cy="376"/>
            </a:xfrm>
          </p:grpSpPr>
          <p:sp>
            <p:nvSpPr>
              <p:cNvPr id="17615" name="Freeform 207"/>
              <p:cNvSpPr>
                <a:spLocks/>
              </p:cNvSpPr>
              <p:nvPr/>
            </p:nvSpPr>
            <p:spPr bwMode="auto">
              <a:xfrm>
                <a:off x="10" y="0"/>
                <a:ext cx="135" cy="37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60" y="1394"/>
                  </a:cxn>
                  <a:cxn ang="0">
                    <a:pos x="8640" y="2787"/>
                  </a:cxn>
                  <a:cxn ang="0">
                    <a:pos x="8100" y="4413"/>
                  </a:cxn>
                  <a:cxn ang="0">
                    <a:pos x="4860" y="5574"/>
                  </a:cxn>
                  <a:cxn ang="0">
                    <a:pos x="1620" y="7432"/>
                  </a:cxn>
                  <a:cxn ang="0">
                    <a:pos x="1620" y="9058"/>
                  </a:cxn>
                  <a:cxn ang="0">
                    <a:pos x="9180" y="10452"/>
                  </a:cxn>
                  <a:cxn ang="0">
                    <a:pos x="14580" y="11381"/>
                  </a:cxn>
                  <a:cxn ang="0">
                    <a:pos x="17280" y="11381"/>
                  </a:cxn>
                  <a:cxn ang="0">
                    <a:pos x="21600" y="12077"/>
                  </a:cxn>
                  <a:cxn ang="0">
                    <a:pos x="19440" y="16258"/>
                  </a:cxn>
                  <a:cxn ang="0">
                    <a:pos x="15660" y="17419"/>
                  </a:cxn>
                  <a:cxn ang="0">
                    <a:pos x="15660" y="19742"/>
                  </a:cxn>
                  <a:cxn ang="0">
                    <a:pos x="17820" y="21600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4860" y="1394"/>
                    </a:lnTo>
                    <a:lnTo>
                      <a:pt x="8640" y="2787"/>
                    </a:lnTo>
                    <a:lnTo>
                      <a:pt x="8100" y="4413"/>
                    </a:lnTo>
                    <a:lnTo>
                      <a:pt x="4860" y="5574"/>
                    </a:lnTo>
                    <a:cubicBezTo>
                      <a:pt x="4860" y="5574"/>
                      <a:pt x="2700" y="7432"/>
                      <a:pt x="1620" y="7432"/>
                    </a:cubicBezTo>
                    <a:cubicBezTo>
                      <a:pt x="540" y="7432"/>
                      <a:pt x="1620" y="9058"/>
                      <a:pt x="1620" y="9058"/>
                    </a:cubicBezTo>
                    <a:lnTo>
                      <a:pt x="9180" y="10452"/>
                    </a:lnTo>
                    <a:lnTo>
                      <a:pt x="14580" y="11381"/>
                    </a:lnTo>
                    <a:lnTo>
                      <a:pt x="17280" y="11381"/>
                    </a:lnTo>
                    <a:lnTo>
                      <a:pt x="21600" y="12077"/>
                    </a:lnTo>
                    <a:lnTo>
                      <a:pt x="19440" y="16258"/>
                    </a:lnTo>
                    <a:lnTo>
                      <a:pt x="15660" y="17419"/>
                    </a:lnTo>
                    <a:lnTo>
                      <a:pt x="15660" y="19742"/>
                    </a:lnTo>
                    <a:lnTo>
                      <a:pt x="17820" y="21600"/>
                    </a:lnTo>
                  </a:path>
                </a:pathLst>
              </a:custGeom>
              <a:noFill/>
              <a:ln w="25400" cap="flat">
                <a:solidFill>
                  <a:srgbClr val="00FF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16" name="Freeform 208"/>
              <p:cNvSpPr>
                <a:spLocks/>
              </p:cNvSpPr>
              <p:nvPr/>
            </p:nvSpPr>
            <p:spPr bwMode="auto">
              <a:xfrm>
                <a:off x="0" y="44"/>
                <a:ext cx="176" cy="3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154" y="1620"/>
                  </a:cxn>
                  <a:cxn ang="0">
                    <a:pos x="8308" y="2700"/>
                  </a:cxn>
                  <a:cxn ang="0">
                    <a:pos x="11631" y="5130"/>
                  </a:cxn>
                  <a:cxn ang="0">
                    <a:pos x="10385" y="9180"/>
                  </a:cxn>
                  <a:cxn ang="0">
                    <a:pos x="8723" y="11610"/>
                  </a:cxn>
                  <a:cxn ang="0">
                    <a:pos x="10385" y="14040"/>
                  </a:cxn>
                  <a:cxn ang="0">
                    <a:pos x="17031" y="14850"/>
                  </a:cxn>
                  <a:cxn ang="0">
                    <a:pos x="19938" y="14850"/>
                  </a:cxn>
                  <a:cxn ang="0">
                    <a:pos x="21600" y="18630"/>
                  </a:cxn>
                  <a:cxn ang="0">
                    <a:pos x="21600" y="21600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4154" y="1620"/>
                    </a:lnTo>
                    <a:lnTo>
                      <a:pt x="8308" y="2700"/>
                    </a:lnTo>
                    <a:lnTo>
                      <a:pt x="11631" y="5130"/>
                    </a:lnTo>
                    <a:lnTo>
                      <a:pt x="10385" y="9180"/>
                    </a:lnTo>
                    <a:lnTo>
                      <a:pt x="8723" y="11610"/>
                    </a:lnTo>
                    <a:lnTo>
                      <a:pt x="10385" y="14040"/>
                    </a:lnTo>
                    <a:lnTo>
                      <a:pt x="17031" y="14850"/>
                    </a:lnTo>
                    <a:lnTo>
                      <a:pt x="19938" y="14850"/>
                    </a:lnTo>
                    <a:lnTo>
                      <a:pt x="21600" y="18630"/>
                    </a:lnTo>
                    <a:lnTo>
                      <a:pt x="21600" y="21600"/>
                    </a:lnTo>
                  </a:path>
                </a:pathLst>
              </a:custGeom>
              <a:noFill/>
              <a:ln w="25400" cap="flat">
                <a:solidFill>
                  <a:srgbClr val="00FF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17" name="Line 209"/>
              <p:cNvSpPr>
                <a:spLocks noChangeShapeType="1"/>
              </p:cNvSpPr>
              <p:nvPr/>
            </p:nvSpPr>
            <p:spPr bwMode="auto">
              <a:xfrm flipH="1">
                <a:off x="13" y="16"/>
                <a:ext cx="17" cy="36"/>
              </a:xfrm>
              <a:prstGeom prst="line">
                <a:avLst/>
              </a:prstGeom>
              <a:noFill/>
              <a:ln w="25400" cap="flat">
                <a:solidFill>
                  <a:srgbClr val="00FF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18" name="Line 210"/>
              <p:cNvSpPr>
                <a:spLocks noChangeShapeType="1"/>
              </p:cNvSpPr>
              <p:nvPr/>
            </p:nvSpPr>
            <p:spPr bwMode="auto">
              <a:xfrm flipH="1">
                <a:off x="47" y="56"/>
                <a:ext cx="17" cy="36"/>
              </a:xfrm>
              <a:prstGeom prst="line">
                <a:avLst/>
              </a:prstGeom>
              <a:noFill/>
              <a:ln w="25400" cap="flat">
                <a:solidFill>
                  <a:srgbClr val="00FF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19" name="Line 211"/>
              <p:cNvSpPr>
                <a:spLocks noChangeShapeType="1"/>
              </p:cNvSpPr>
              <p:nvPr/>
            </p:nvSpPr>
            <p:spPr bwMode="auto">
              <a:xfrm flipH="1">
                <a:off x="30" y="36"/>
                <a:ext cx="17" cy="36"/>
              </a:xfrm>
              <a:prstGeom prst="line">
                <a:avLst/>
              </a:prstGeom>
              <a:noFill/>
              <a:ln w="25400" cap="flat">
                <a:solidFill>
                  <a:srgbClr val="00FF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20" name="Line 212"/>
              <p:cNvSpPr>
                <a:spLocks noChangeShapeType="1"/>
              </p:cNvSpPr>
              <p:nvPr/>
            </p:nvSpPr>
            <p:spPr bwMode="auto">
              <a:xfrm flipH="1">
                <a:off x="27" y="121"/>
                <a:ext cx="57" cy="8"/>
              </a:xfrm>
              <a:prstGeom prst="line">
                <a:avLst/>
              </a:prstGeom>
              <a:noFill/>
              <a:ln w="25400" cap="flat">
                <a:solidFill>
                  <a:srgbClr val="00FF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21" name="Line 213"/>
              <p:cNvSpPr>
                <a:spLocks noChangeShapeType="1"/>
              </p:cNvSpPr>
              <p:nvPr/>
            </p:nvSpPr>
            <p:spPr bwMode="auto">
              <a:xfrm flipH="1">
                <a:off x="30" y="145"/>
                <a:ext cx="57" cy="8"/>
              </a:xfrm>
              <a:prstGeom prst="line">
                <a:avLst/>
              </a:prstGeom>
              <a:noFill/>
              <a:ln w="25400" cap="flat">
                <a:solidFill>
                  <a:srgbClr val="00FF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22" name="Line 214"/>
              <p:cNvSpPr>
                <a:spLocks noChangeShapeType="1"/>
              </p:cNvSpPr>
              <p:nvPr/>
            </p:nvSpPr>
            <p:spPr bwMode="auto">
              <a:xfrm flipH="1">
                <a:off x="50" y="173"/>
                <a:ext cx="31" cy="0"/>
              </a:xfrm>
              <a:prstGeom prst="line">
                <a:avLst/>
              </a:prstGeom>
              <a:noFill/>
              <a:ln w="25400" cap="flat">
                <a:solidFill>
                  <a:srgbClr val="00FF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23" name="Line 215"/>
              <p:cNvSpPr>
                <a:spLocks noChangeShapeType="1"/>
              </p:cNvSpPr>
              <p:nvPr/>
            </p:nvSpPr>
            <p:spPr bwMode="auto">
              <a:xfrm flipH="1">
                <a:off x="77" y="226"/>
                <a:ext cx="58" cy="8"/>
              </a:xfrm>
              <a:prstGeom prst="line">
                <a:avLst/>
              </a:prstGeom>
              <a:noFill/>
              <a:ln w="25400" cap="flat">
                <a:solidFill>
                  <a:srgbClr val="00FF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24" name="Line 216"/>
              <p:cNvSpPr>
                <a:spLocks noChangeShapeType="1"/>
              </p:cNvSpPr>
              <p:nvPr/>
            </p:nvSpPr>
            <p:spPr bwMode="auto">
              <a:xfrm flipH="1">
                <a:off x="118" y="335"/>
                <a:ext cx="58" cy="8"/>
              </a:xfrm>
              <a:prstGeom prst="line">
                <a:avLst/>
              </a:prstGeom>
              <a:noFill/>
              <a:ln w="25400" cap="flat">
                <a:solidFill>
                  <a:srgbClr val="00FF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25" name="Line 217"/>
              <p:cNvSpPr>
                <a:spLocks noChangeShapeType="1"/>
              </p:cNvSpPr>
              <p:nvPr/>
            </p:nvSpPr>
            <p:spPr bwMode="auto">
              <a:xfrm flipH="1">
                <a:off x="115" y="307"/>
                <a:ext cx="57" cy="8"/>
              </a:xfrm>
              <a:prstGeom prst="line">
                <a:avLst/>
              </a:prstGeom>
              <a:noFill/>
              <a:ln w="25400" cap="flat">
                <a:solidFill>
                  <a:srgbClr val="00FF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26" name="Line 218"/>
              <p:cNvSpPr>
                <a:spLocks noChangeShapeType="1"/>
              </p:cNvSpPr>
              <p:nvPr/>
            </p:nvSpPr>
            <p:spPr bwMode="auto">
              <a:xfrm flipH="1">
                <a:off x="125" y="283"/>
                <a:ext cx="41" cy="0"/>
              </a:xfrm>
              <a:prstGeom prst="line">
                <a:avLst/>
              </a:prstGeom>
              <a:noFill/>
              <a:ln w="25400" cap="flat">
                <a:solidFill>
                  <a:srgbClr val="00FF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27" name="Line 219"/>
              <p:cNvSpPr>
                <a:spLocks noChangeShapeType="1"/>
              </p:cNvSpPr>
              <p:nvPr/>
            </p:nvSpPr>
            <p:spPr bwMode="auto">
              <a:xfrm flipH="1">
                <a:off x="101" y="250"/>
                <a:ext cx="31" cy="0"/>
              </a:xfrm>
              <a:prstGeom prst="line">
                <a:avLst/>
              </a:prstGeom>
              <a:noFill/>
              <a:ln w="25400" cap="flat">
                <a:solidFill>
                  <a:srgbClr val="00FF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28" name="Line 220"/>
              <p:cNvSpPr>
                <a:spLocks noChangeShapeType="1"/>
              </p:cNvSpPr>
              <p:nvPr/>
            </p:nvSpPr>
            <p:spPr bwMode="auto">
              <a:xfrm flipH="1">
                <a:off x="84" y="202"/>
                <a:ext cx="51" cy="12"/>
              </a:xfrm>
              <a:prstGeom prst="line">
                <a:avLst/>
              </a:prstGeom>
              <a:noFill/>
              <a:ln w="25400" cap="flat">
                <a:solidFill>
                  <a:srgbClr val="00FF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29" name="Line 221"/>
              <p:cNvSpPr>
                <a:spLocks noChangeShapeType="1"/>
              </p:cNvSpPr>
              <p:nvPr/>
            </p:nvSpPr>
            <p:spPr bwMode="auto">
              <a:xfrm flipH="1">
                <a:off x="40" y="105"/>
                <a:ext cx="31" cy="0"/>
              </a:xfrm>
              <a:prstGeom prst="line">
                <a:avLst/>
              </a:prstGeom>
              <a:noFill/>
              <a:ln w="25400" cap="flat">
                <a:solidFill>
                  <a:srgbClr val="00FF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17630" name="Picture 22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03151" y="4305226"/>
            <a:ext cx="1333872" cy="2455664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17631" name="Line 223"/>
          <p:cNvSpPr>
            <a:spLocks noChangeShapeType="1"/>
          </p:cNvSpPr>
          <p:nvPr/>
        </p:nvSpPr>
        <p:spPr bwMode="auto">
          <a:xfrm flipH="1">
            <a:off x="4205883" y="5348883"/>
            <a:ext cx="508992" cy="0"/>
          </a:xfrm>
          <a:prstGeom prst="line">
            <a:avLst/>
          </a:prstGeom>
          <a:noFill/>
          <a:ln w="76200" cap="flat">
            <a:solidFill>
              <a:srgbClr val="414141"/>
            </a:solidFill>
            <a:prstDash val="solid"/>
            <a:miter lim="800000"/>
            <a:headEnd type="stealth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632" name="Line 224"/>
          <p:cNvSpPr>
            <a:spLocks noChangeShapeType="1"/>
          </p:cNvSpPr>
          <p:nvPr/>
        </p:nvSpPr>
        <p:spPr bwMode="auto">
          <a:xfrm flipH="1">
            <a:off x="5518547" y="5339953"/>
            <a:ext cx="508992" cy="0"/>
          </a:xfrm>
          <a:prstGeom prst="line">
            <a:avLst/>
          </a:prstGeom>
          <a:noFill/>
          <a:ln w="76200" cap="flat">
            <a:solidFill>
              <a:srgbClr val="414141"/>
            </a:solidFill>
            <a:prstDash val="solid"/>
            <a:miter lim="800000"/>
            <a:headEnd type="stealth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633" name="Line 225"/>
          <p:cNvSpPr>
            <a:spLocks noChangeShapeType="1"/>
          </p:cNvSpPr>
          <p:nvPr/>
        </p:nvSpPr>
        <p:spPr bwMode="auto">
          <a:xfrm flipH="1">
            <a:off x="1651992" y="5357813"/>
            <a:ext cx="508992" cy="0"/>
          </a:xfrm>
          <a:prstGeom prst="line">
            <a:avLst/>
          </a:prstGeom>
          <a:noFill/>
          <a:ln w="76200" cap="flat">
            <a:solidFill>
              <a:srgbClr val="414141"/>
            </a:solidFill>
            <a:prstDash val="solid"/>
            <a:miter lim="800000"/>
            <a:headEnd type="stealth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634" name="Rectangle 226"/>
          <p:cNvSpPr>
            <a:spLocks/>
          </p:cNvSpPr>
          <p:nvPr/>
        </p:nvSpPr>
        <p:spPr bwMode="auto">
          <a:xfrm>
            <a:off x="6776517" y="5022770"/>
            <a:ext cx="1180762" cy="553998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/>
                </a:solidFill>
                <a:ea typeface="Gill Sans" charset="0"/>
                <a:cs typeface="Gill Sans" charset="0"/>
              </a:rPr>
              <a:t>DNA/RNA</a:t>
            </a:r>
          </a:p>
          <a:p>
            <a:r>
              <a:rPr lang="en-US">
                <a:solidFill>
                  <a:schemeClr val="tx1"/>
                </a:solidFill>
                <a:ea typeface="Gill Sans" charset="0"/>
                <a:cs typeface="Gill Sans" charset="0"/>
              </a:rPr>
              <a:t>sequencing</a:t>
            </a:r>
          </a:p>
        </p:txBody>
      </p:sp>
      <p:sp>
        <p:nvSpPr>
          <p:cNvPr id="17635" name="Rectangle 227"/>
          <p:cNvSpPr>
            <a:spLocks/>
          </p:cNvSpPr>
          <p:nvPr/>
        </p:nvSpPr>
        <p:spPr bwMode="auto">
          <a:xfrm>
            <a:off x="275762" y="3881065"/>
            <a:ext cx="1244531" cy="27699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1"/>
                </a:solidFill>
                <a:ea typeface="Gill Sans" charset="0"/>
                <a:cs typeface="Gill Sans" charset="0"/>
              </a:rPr>
              <a:t>whole water</a:t>
            </a:r>
          </a:p>
        </p:txBody>
      </p:sp>
      <p:sp>
        <p:nvSpPr>
          <p:cNvPr id="17636" name="Line 228"/>
          <p:cNvSpPr>
            <a:spLocks noChangeShapeType="1"/>
          </p:cNvSpPr>
          <p:nvPr/>
        </p:nvSpPr>
        <p:spPr bwMode="auto">
          <a:xfrm rot="10800000">
            <a:off x="1526977" y="5759649"/>
            <a:ext cx="1026914" cy="848320"/>
          </a:xfrm>
          <a:prstGeom prst="line">
            <a:avLst/>
          </a:prstGeom>
          <a:noFill/>
          <a:ln w="76200" cap="flat">
            <a:solidFill>
              <a:srgbClr val="414141"/>
            </a:solidFill>
            <a:prstDash val="solid"/>
            <a:miter lim="800000"/>
            <a:headEnd type="stealth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637" name="Rectangle 229"/>
          <p:cNvSpPr>
            <a:spLocks/>
          </p:cNvSpPr>
          <p:nvPr/>
        </p:nvSpPr>
        <p:spPr bwMode="auto">
          <a:xfrm>
            <a:off x="2603004" y="6490558"/>
            <a:ext cx="3193057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700">
                <a:ea typeface="Gill Sans" charset="0"/>
                <a:cs typeface="Gill Sans" charset="0"/>
              </a:rPr>
              <a:t>nutrient  analysis + toxin analysis</a:t>
            </a:r>
          </a:p>
        </p:txBody>
      </p:sp>
    </p:spTree>
    <p:extLst>
      <p:ext uri="{BB962C8B-B14F-4D97-AF65-F5344CB8AC3E}">
        <p14:creationId xmlns:p14="http://schemas.microsoft.com/office/powerpoint/2010/main" val="151982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ll_nm_sites_0905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28600" y="1219200"/>
            <a:ext cx="4157031" cy="2895600"/>
          </a:xfrm>
          <a:prstGeom prst="rect">
            <a:avLst/>
          </a:prstGeom>
          <a:noFill/>
          <a:ln w="19050" algn="ctr">
            <a:solidFill>
              <a:srgbClr val="7F7F7F"/>
            </a:solidFill>
            <a:miter lim="800000"/>
            <a:headEnd/>
            <a:tailEnd/>
          </a:ln>
        </p:spPr>
      </p:pic>
      <p:pic>
        <p:nvPicPr>
          <p:cNvPr id="6" name="Picture 17" descr="ppi4E.tmp"/>
          <p:cNvPicPr>
            <a:picLocks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199356" y="4565814"/>
            <a:ext cx="3240088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0" y="76200"/>
            <a:ext cx="5791200" cy="64633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3600" b="1" dirty="0" smtClean="0">
                <a:solidFill>
                  <a:srgbClr val="1F497D"/>
                </a:solidFill>
                <a:latin typeface="Calibri" pitchFamily="34" charset="0"/>
              </a:rPr>
              <a:t>NatureMapping Program </a:t>
            </a:r>
            <a:endParaRPr lang="en-US" sz="3600" b="1" dirty="0">
              <a:solidFill>
                <a:srgbClr val="1F497D"/>
              </a:solidFill>
              <a:latin typeface="Calibri" pitchFamily="34" charset="0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609600" y="838200"/>
            <a:ext cx="38608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1600" b="1" dirty="0" smtClean="0">
                <a:solidFill>
                  <a:srgbClr val="1F497D"/>
                </a:solidFill>
                <a:latin typeface="Calibri" pitchFamily="34" charset="0"/>
              </a:rPr>
              <a:t>Wildlife Observations (1902- )   </a:t>
            </a:r>
            <a:endParaRPr lang="en-US" sz="1600" b="1" dirty="0">
              <a:solidFill>
                <a:srgbClr val="1F497D"/>
              </a:solidFill>
              <a:latin typeface="Calibri" pitchFamily="34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228600" y="4114800"/>
            <a:ext cx="46482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1400" b="1" dirty="0" smtClean="0">
                <a:solidFill>
                  <a:srgbClr val="1F497D"/>
                </a:solidFill>
                <a:latin typeface="Calibri" pitchFamily="34" charset="0"/>
              </a:rPr>
              <a:t>Water Quality Monitoring Sites (2003 - )   </a:t>
            </a:r>
            <a:endParaRPr lang="en-US" sz="1400" b="1" dirty="0">
              <a:solidFill>
                <a:srgbClr val="1F497D"/>
              </a:solidFill>
              <a:latin typeface="Calibri" pitchFamily="34" charset="0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4724400" y="1899696"/>
            <a:ext cx="3860800" cy="181588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1600" b="1" dirty="0" smtClean="0">
                <a:solidFill>
                  <a:srgbClr val="1F497D"/>
                </a:solidFill>
                <a:latin typeface="Calibri" pitchFamily="34" charset="0"/>
              </a:rPr>
              <a:t>Data collection and submission options:</a:t>
            </a:r>
          </a:p>
          <a:p>
            <a:pPr marL="342900" indent="-342900" eaLnBrk="1" hangingPunct="1">
              <a:spcBef>
                <a:spcPct val="50000"/>
              </a:spcBef>
              <a:buFont typeface="+mj-lt"/>
              <a:buAutoNum type="arabicPeriod"/>
            </a:pPr>
            <a:r>
              <a:rPr lang="en-US" sz="1600" b="1" dirty="0" smtClean="0">
                <a:solidFill>
                  <a:srgbClr val="1F497D"/>
                </a:solidFill>
                <a:latin typeface="Calibri" pitchFamily="34" charset="0"/>
              </a:rPr>
              <a:t>Download/upload spreadsheet</a:t>
            </a:r>
          </a:p>
          <a:p>
            <a:pPr marL="342900" indent="-342900" eaLnBrk="1" hangingPunct="1">
              <a:spcBef>
                <a:spcPct val="50000"/>
              </a:spcBef>
              <a:buFont typeface="+mj-lt"/>
              <a:buAutoNum type="arabicPeriod"/>
            </a:pPr>
            <a:r>
              <a:rPr lang="en-US" sz="1600" b="1" dirty="0" smtClean="0">
                <a:solidFill>
                  <a:srgbClr val="1F497D"/>
                </a:solidFill>
                <a:latin typeface="Calibri" pitchFamily="34" charset="0"/>
              </a:rPr>
              <a:t>Online data entry</a:t>
            </a:r>
          </a:p>
          <a:p>
            <a:pPr marL="342900" indent="-342900" eaLnBrk="1" hangingPunct="1">
              <a:spcBef>
                <a:spcPct val="50000"/>
              </a:spcBef>
              <a:buFont typeface="+mj-lt"/>
              <a:buAutoNum type="arabicPeriod"/>
            </a:pPr>
            <a:r>
              <a:rPr lang="en-US" sz="1600" b="1" dirty="0" smtClean="0">
                <a:solidFill>
                  <a:srgbClr val="1F497D"/>
                </a:solidFill>
                <a:latin typeface="Calibri" pitchFamily="34" charset="0"/>
              </a:rPr>
              <a:t>NatureTracker on handheld/GPS</a:t>
            </a:r>
          </a:p>
          <a:p>
            <a:pPr marL="342900" indent="-342900" eaLnBrk="1" hangingPunct="1">
              <a:spcBef>
                <a:spcPct val="50000"/>
              </a:spcBef>
              <a:buFont typeface="+mj-lt"/>
              <a:buAutoNum type="arabicPeriod"/>
            </a:pPr>
            <a:r>
              <a:rPr lang="en-US" sz="1600" b="1" dirty="0" smtClean="0">
                <a:solidFill>
                  <a:srgbClr val="1F497D"/>
                </a:solidFill>
                <a:latin typeface="Calibri" pitchFamily="34" charset="0"/>
              </a:rPr>
              <a:t>Android   ODK (Open Data Kit)</a:t>
            </a:r>
            <a:endParaRPr lang="en-US" sz="1600" b="1" dirty="0">
              <a:solidFill>
                <a:srgbClr val="1F497D"/>
              </a:solidFill>
              <a:latin typeface="Calibri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6134100" y="3867986"/>
            <a:ext cx="1523809" cy="28327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4724400" y="4267200"/>
            <a:ext cx="1295400" cy="24081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7806104" y="4348316"/>
            <a:ext cx="1254322" cy="2331787"/>
          </a:xfrm>
          <a:prstGeom prst="rect">
            <a:avLst/>
          </a:prstGeom>
        </p:spPr>
      </p:pic>
      <p:pic>
        <p:nvPicPr>
          <p:cNvPr id="2" name="Picture 1" descr="Picture 73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976" y="191869"/>
            <a:ext cx="1286933" cy="1447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57909" y="425464"/>
            <a:ext cx="1341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+mj-lt"/>
              </a:rPr>
              <a:t>Karen </a:t>
            </a:r>
            <a:r>
              <a:rPr lang="en-US" sz="1800" dirty="0" err="1" smtClean="0">
                <a:latin typeface="+mj-lt"/>
              </a:rPr>
              <a:t>Dvornich</a:t>
            </a:r>
            <a:endParaRPr lang="en-US" sz="1800" dirty="0" smtClean="0">
              <a:latin typeface="+mj-lt"/>
            </a:endParaRP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9E32B-CC96-C849-BE29-CD4279CE1346}" type="datetime1">
              <a:rPr lang="en-US" smtClean="0"/>
              <a:t>4/23/12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Bill Howe, UW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Bill Howe, UW</a:t>
            </a:r>
            <a:endParaRPr lang="en-US" dirty="0"/>
          </a:p>
        </p:txBody>
      </p:sp>
      <p:pic>
        <p:nvPicPr>
          <p:cNvPr id="5" name="Picture 4" descr="Picture 7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1" y="110002"/>
            <a:ext cx="8369300" cy="6557497"/>
          </a:xfrm>
          <a:prstGeom prst="rect">
            <a:avLst/>
          </a:prstGeom>
        </p:spPr>
      </p:pic>
      <p:pic>
        <p:nvPicPr>
          <p:cNvPr id="6" name="Picture 5" descr="Picture 7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976" y="1071795"/>
            <a:ext cx="1286933" cy="1447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57909" y="425464"/>
            <a:ext cx="1341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+mj-lt"/>
              </a:rPr>
              <a:t>Karen </a:t>
            </a:r>
            <a:r>
              <a:rPr lang="en-US" sz="1800" dirty="0" err="1" smtClean="0">
                <a:latin typeface="+mj-lt"/>
              </a:rPr>
              <a:t>Dvornich</a:t>
            </a:r>
            <a:endParaRPr lang="en-US" sz="1800" dirty="0" smtClean="0">
              <a:latin typeface="+mj-lt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ED93-B75B-3E4F-80D3-CDC3F03F2668}" type="datetime1">
              <a:rPr lang="en-US" smtClean="0"/>
              <a:t>4/23/12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113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Bill Howe, UW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1801" y="4171872"/>
            <a:ext cx="81787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 smtClean="0"/>
              <a:t>“An </a:t>
            </a:r>
            <a:r>
              <a:rPr lang="en-US" sz="2000" i="1" dirty="0"/>
              <a:t>undergraduate student and I are working with gigabytes </a:t>
            </a:r>
            <a:r>
              <a:rPr lang="en-US" sz="2000" i="1" dirty="0" smtClean="0"/>
              <a:t>of tabular data </a:t>
            </a:r>
            <a:r>
              <a:rPr lang="en-US" sz="2000" i="1" dirty="0"/>
              <a:t>derived from analysis of protein surfaces. </a:t>
            </a:r>
            <a:endParaRPr lang="en-US" sz="2000" i="1" dirty="0" smtClean="0"/>
          </a:p>
          <a:p>
            <a:endParaRPr lang="en-US" sz="2000" i="1" dirty="0"/>
          </a:p>
          <a:p>
            <a:r>
              <a:rPr lang="en-US" sz="2000" i="1" dirty="0" smtClean="0"/>
              <a:t>Previously</a:t>
            </a:r>
            <a:r>
              <a:rPr lang="en-US" sz="2000" i="1" dirty="0"/>
              <a:t>, we </a:t>
            </a:r>
            <a:r>
              <a:rPr lang="en-US" sz="2000" i="1" dirty="0" smtClean="0"/>
              <a:t>were using </a:t>
            </a:r>
            <a:r>
              <a:rPr lang="en-US" sz="2000" i="1" dirty="0"/>
              <a:t>huge directory trees and plain text files</a:t>
            </a:r>
            <a:r>
              <a:rPr lang="en-US" sz="2000" i="1" dirty="0" smtClean="0"/>
              <a:t>.</a:t>
            </a:r>
          </a:p>
          <a:p>
            <a:endParaRPr lang="en-US" sz="2000" i="1" dirty="0"/>
          </a:p>
          <a:p>
            <a:r>
              <a:rPr lang="en-US" sz="2000" i="1" dirty="0" smtClean="0"/>
              <a:t>Now </a:t>
            </a:r>
            <a:r>
              <a:rPr lang="en-US" sz="2000" i="1" dirty="0"/>
              <a:t>we can </a:t>
            </a:r>
            <a:r>
              <a:rPr lang="en-US" sz="2000" i="1" dirty="0" smtClean="0"/>
              <a:t>accomplish a </a:t>
            </a:r>
            <a:r>
              <a:rPr lang="en-US" sz="2000" i="1" dirty="0"/>
              <a:t>10 minute 100 line script in 1 line of SQL</a:t>
            </a:r>
            <a:r>
              <a:rPr lang="en-US" sz="2000" i="1" dirty="0" smtClean="0"/>
              <a:t>.”</a:t>
            </a:r>
            <a:endParaRPr lang="en-US" sz="2000" i="1" dirty="0"/>
          </a:p>
        </p:txBody>
      </p:sp>
      <p:pic>
        <p:nvPicPr>
          <p:cNvPr id="6" name="Picture 5" descr="informativ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1" y="1392605"/>
            <a:ext cx="6477000" cy="253528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04203" y="6201489"/>
            <a:ext cx="20475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-- Andrew </a:t>
            </a:r>
            <a:r>
              <a:rPr lang="en-US" sz="1600" dirty="0"/>
              <a:t>D White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98937" y="273416"/>
            <a:ext cx="2030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Andrew White, UW Chemistry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2A445-80C8-5A44-BD77-D381861F9A98}" type="datetime1">
              <a:rPr lang="en-US" smtClean="0"/>
              <a:t>4/23/12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94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205F-3D6E-5542-B9A4-BD73429BA9FE}" type="datetime1">
              <a:rPr lang="en-US"/>
              <a:pPr/>
              <a:t>4/22/12</a:t>
            </a:fld>
            <a:endParaRPr lang="en-US"/>
          </a:p>
        </p:txBody>
      </p:sp>
      <p:sp>
        <p:nvSpPr>
          <p:cNvPr id="51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UW</a:t>
            </a:r>
          </a:p>
        </p:txBody>
      </p:sp>
      <p:sp>
        <p:nvSpPr>
          <p:cNvPr id="5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09667-1595-204E-942A-3004F8165CD8}" type="slidenum">
              <a:rPr lang="en-US"/>
              <a:pPr/>
              <a:t>8</a:t>
            </a:fld>
            <a:endParaRPr lang="en-US"/>
          </a:p>
        </p:txBody>
      </p:sp>
      <p:sp>
        <p:nvSpPr>
          <p:cNvPr id="570373" name="Title 1"/>
          <p:cNvSpPr>
            <a:spLocks noGrp="1"/>
          </p:cNvSpPr>
          <p:nvPr>
            <p:ph type="title" idx="4294967295"/>
          </p:nvPr>
        </p:nvSpPr>
        <p:spPr>
          <a:xfrm>
            <a:off x="1339850" y="420688"/>
            <a:ext cx="6264275" cy="536575"/>
          </a:xfrm>
        </p:spPr>
        <p:txBody>
          <a:bodyPr anchor="ctr"/>
          <a:lstStyle/>
          <a:p>
            <a:r>
              <a:rPr lang="en-US" dirty="0"/>
              <a:t>What</a:t>
            </a:r>
            <a:r>
              <a:rPr lang="ja-JP" altLang="en-US" dirty="0">
                <a:latin typeface="Arial"/>
              </a:rPr>
              <a:t>’</a:t>
            </a:r>
            <a:r>
              <a:rPr lang="en-US" dirty="0"/>
              <a:t>s the problem?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81000" y="4473575"/>
            <a:ext cx="8596313" cy="1219200"/>
          </a:xfrm>
        </p:spPr>
        <p:txBody>
          <a:bodyPr>
            <a:normAutofit fontScale="85000" lnSpcReduction="20000"/>
          </a:bodyPr>
          <a:lstStyle/>
          <a:p>
            <a:pPr marL="339725" indent="-339725">
              <a:lnSpc>
                <a:spcPct val="90000"/>
              </a:lnSpc>
              <a:buClr>
                <a:srgbClr val="F30D0D"/>
              </a:buClr>
              <a:buSzTx/>
              <a:buFont typeface="Times" charset="0"/>
              <a:buAutoNum type="arabicPeriod"/>
            </a:pPr>
            <a:r>
              <a:rPr lang="en-US" sz="2400" i="1">
                <a:solidFill>
                  <a:srgbClr val="F30D0D"/>
                </a:solidFill>
                <a:latin typeface="Times" charset="0"/>
              </a:rPr>
              <a:t>L is loaded on each iteration</a:t>
            </a:r>
            <a:endParaRPr lang="en-US" sz="2400" i="1">
              <a:solidFill>
                <a:srgbClr val="FF0000"/>
              </a:solidFill>
              <a:latin typeface="Times" charset="0"/>
            </a:endParaRPr>
          </a:p>
          <a:p>
            <a:pPr marL="339725" indent="-339725">
              <a:lnSpc>
                <a:spcPct val="90000"/>
              </a:lnSpc>
              <a:buClr>
                <a:srgbClr val="F30D0D"/>
              </a:buClr>
              <a:buSzTx/>
              <a:buFont typeface="Times" charset="0"/>
              <a:buAutoNum type="arabicPeriod"/>
            </a:pPr>
            <a:r>
              <a:rPr lang="en-US" sz="2400" i="1">
                <a:solidFill>
                  <a:srgbClr val="F30D0D"/>
                </a:solidFill>
                <a:latin typeface="Times" charset="0"/>
              </a:rPr>
              <a:t>L is shuffled on each iteration</a:t>
            </a:r>
            <a:endParaRPr lang="en-US" sz="2400" i="1">
              <a:latin typeface="Times" charset="0"/>
            </a:endParaRPr>
          </a:p>
          <a:p>
            <a:pPr marL="339725" indent="-339725">
              <a:lnSpc>
                <a:spcPct val="90000"/>
              </a:lnSpc>
              <a:buClr>
                <a:srgbClr val="F30D0D"/>
              </a:buClr>
              <a:buSzTx/>
              <a:buFont typeface="Times" charset="0"/>
              <a:buAutoNum type="arabicPeriod"/>
            </a:pPr>
            <a:endParaRPr lang="en-US" sz="2400" i="1">
              <a:latin typeface="Times" charset="0"/>
            </a:endParaRPr>
          </a:p>
          <a:p>
            <a:pPr marL="339725" indent="-339725">
              <a:lnSpc>
                <a:spcPct val="90000"/>
              </a:lnSpc>
              <a:buClr>
                <a:srgbClr val="F30D0D"/>
              </a:buClr>
              <a:buSzTx/>
              <a:buFont typeface="Times" charset="0"/>
              <a:buAutoNum type="arabicPeriod"/>
            </a:pPr>
            <a:r>
              <a:rPr lang="en-US" sz="2400" i="1">
                <a:solidFill>
                  <a:srgbClr val="F30D0D"/>
                </a:solidFill>
                <a:latin typeface="Times" charset="0"/>
              </a:rPr>
              <a:t>Fixpoint evaluated as a separate MapReduce job per iteration</a:t>
            </a:r>
            <a:endParaRPr lang="en-US" sz="2400" i="1">
              <a:latin typeface="Times" charset="0"/>
            </a:endParaRPr>
          </a:p>
        </p:txBody>
      </p:sp>
      <p:sp>
        <p:nvSpPr>
          <p:cNvPr id="4" name="Flowchart: Process 3"/>
          <p:cNvSpPr>
            <a:spLocks noChangeArrowheads="1"/>
          </p:cNvSpPr>
          <p:nvPr/>
        </p:nvSpPr>
        <p:spPr bwMode="auto">
          <a:xfrm>
            <a:off x="1457325" y="1277938"/>
            <a:ext cx="762000" cy="457200"/>
          </a:xfrm>
          <a:prstGeom prst="flowChartProcess">
            <a:avLst/>
          </a:prstGeom>
          <a:solidFill>
            <a:schemeClr val="folHlink">
              <a:alpha val="36078"/>
            </a:schemeClr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en-US" sz="1800">
                <a:latin typeface="Garamond" charset="0"/>
                <a:cs typeface="ＭＳ Ｐゴシック" charset="0"/>
              </a:rPr>
              <a:t>m</a:t>
            </a:r>
          </a:p>
        </p:txBody>
      </p:sp>
      <p:sp>
        <p:nvSpPr>
          <p:cNvPr id="5" name="Flowchart: Process 4"/>
          <p:cNvSpPr/>
          <p:nvPr/>
        </p:nvSpPr>
        <p:spPr>
          <a:xfrm>
            <a:off x="1457325" y="2039938"/>
            <a:ext cx="762000" cy="457200"/>
          </a:xfrm>
          <a:prstGeom prst="flowChartProcess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sz="1800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rPr>
              <a:t>m</a:t>
            </a:r>
          </a:p>
        </p:txBody>
      </p:sp>
      <p:sp>
        <p:nvSpPr>
          <p:cNvPr id="6" name="Flowchart: Process 5"/>
          <p:cNvSpPr/>
          <p:nvPr/>
        </p:nvSpPr>
        <p:spPr>
          <a:xfrm>
            <a:off x="1457325" y="2725738"/>
            <a:ext cx="762000" cy="457200"/>
          </a:xfrm>
          <a:prstGeom prst="flowChartProcess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sz="1800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rPr>
              <a:t>m</a:t>
            </a:r>
          </a:p>
        </p:txBody>
      </p:sp>
      <p:cxnSp>
        <p:nvCxnSpPr>
          <p:cNvPr id="7" name="Straight Arrow Connector 6"/>
          <p:cNvCxnSpPr>
            <a:stCxn id="4" idx="3"/>
          </p:cNvCxnSpPr>
          <p:nvPr/>
        </p:nvCxnSpPr>
        <p:spPr>
          <a:xfrm>
            <a:off x="2232025" y="1506538"/>
            <a:ext cx="1143000" cy="304800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10" idx="2"/>
          </p:cNvCxnSpPr>
          <p:nvPr/>
        </p:nvCxnSpPr>
        <p:spPr>
          <a:xfrm>
            <a:off x="2206625" y="2268538"/>
            <a:ext cx="1143000" cy="304800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 rot="5400000" flipH="1" flipV="1">
            <a:off x="2206625" y="1811338"/>
            <a:ext cx="1143000" cy="1143000"/>
          </a:xfrm>
          <a:prstGeom prst="straightConnector1">
            <a:avLst/>
          </a:prstGeom>
          <a:noFill/>
          <a:ln w="47625">
            <a:solidFill>
              <a:srgbClr val="4A7EB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Arrow Connector 11"/>
          <p:cNvCxnSpPr>
            <a:cxnSpLocks noChangeShapeType="1"/>
            <a:stCxn id="5" idx="3"/>
          </p:cNvCxnSpPr>
          <p:nvPr/>
        </p:nvCxnSpPr>
        <p:spPr bwMode="auto">
          <a:xfrm flipV="1">
            <a:off x="2232025" y="1811338"/>
            <a:ext cx="1143000" cy="457200"/>
          </a:xfrm>
          <a:prstGeom prst="straightConnector1">
            <a:avLst/>
          </a:prstGeom>
          <a:noFill/>
          <a:ln w="47625">
            <a:solidFill>
              <a:srgbClr val="4A7EB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Arrow Connector 12"/>
          <p:cNvCxnSpPr>
            <a:stCxn id="4" idx="3"/>
            <a:endCxn id="10" idx="2"/>
          </p:cNvCxnSpPr>
          <p:nvPr/>
        </p:nvCxnSpPr>
        <p:spPr>
          <a:xfrm>
            <a:off x="2232025" y="1506538"/>
            <a:ext cx="1143000" cy="1066800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 noChangeShapeType="1"/>
            <a:stCxn id="6" idx="3"/>
          </p:cNvCxnSpPr>
          <p:nvPr/>
        </p:nvCxnSpPr>
        <p:spPr bwMode="auto">
          <a:xfrm flipV="1">
            <a:off x="2232025" y="2573338"/>
            <a:ext cx="1143000" cy="381000"/>
          </a:xfrm>
          <a:prstGeom prst="straightConnector1">
            <a:avLst/>
          </a:prstGeom>
          <a:noFill/>
          <a:ln w="47625">
            <a:solidFill>
              <a:srgbClr val="4A7EB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Straight Arrow Connector 14"/>
          <p:cNvCxnSpPr/>
          <p:nvPr/>
        </p:nvCxnSpPr>
        <p:spPr>
          <a:xfrm>
            <a:off x="1000125" y="1506538"/>
            <a:ext cx="457200" cy="1587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000125" y="2268538"/>
            <a:ext cx="457200" cy="1587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000125" y="2954338"/>
            <a:ext cx="457200" cy="1587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454025" y="1125538"/>
            <a:ext cx="457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  <a:cs typeface="ＭＳ Ｐゴシック" charset="0"/>
              </a:rPr>
              <a:t>R</a:t>
            </a:r>
            <a:r>
              <a:rPr lang="en-US" sz="1800" baseline="-25000">
                <a:latin typeface="Arial" charset="0"/>
                <a:cs typeface="ＭＳ Ｐゴシック" charset="0"/>
              </a:rPr>
              <a:t>i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454025" y="2573338"/>
            <a:ext cx="1066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  <a:cs typeface="ＭＳ Ｐゴシック" charset="0"/>
              </a:rPr>
              <a:t>L-split1</a:t>
            </a: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454025" y="1811338"/>
            <a:ext cx="1066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  <a:cs typeface="ＭＳ Ｐゴシック" charset="0"/>
              </a:rPr>
              <a:t>L-split0</a:t>
            </a: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458788" y="1851025"/>
            <a:ext cx="1828800" cy="1524000"/>
          </a:xfrm>
          <a:prstGeom prst="rect">
            <a:avLst/>
          </a:prstGeom>
          <a:solidFill>
            <a:srgbClr val="0011CF">
              <a:alpha val="22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85D8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sz="1800">
              <a:solidFill>
                <a:srgbClr val="FFFFFF"/>
              </a:solidFill>
              <a:latin typeface="Garamond" charset="0"/>
              <a:cs typeface="ＭＳ Ｐゴシック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2371725" y="1819275"/>
            <a:ext cx="838200" cy="1276350"/>
          </a:xfrm>
          <a:prstGeom prst="rect">
            <a:avLst/>
          </a:prstGeom>
          <a:solidFill>
            <a:srgbClr val="0011CF">
              <a:alpha val="22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85D8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sz="1800">
              <a:solidFill>
                <a:srgbClr val="FFFFFF"/>
              </a:solidFill>
              <a:latin typeface="Garamond" charset="0"/>
              <a:cs typeface="ＭＳ Ｐゴシック" charset="0"/>
            </a:endParaRPr>
          </a:p>
        </p:txBody>
      </p:sp>
      <p:cxnSp>
        <p:nvCxnSpPr>
          <p:cNvPr id="42" name="Straight Arrow Connector 41"/>
          <p:cNvCxnSpPr>
            <a:stCxn id="29" idx="6"/>
          </p:cNvCxnSpPr>
          <p:nvPr/>
        </p:nvCxnSpPr>
        <p:spPr>
          <a:xfrm>
            <a:off x="6175375" y="1803400"/>
            <a:ext cx="457200" cy="1588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0" idx="6"/>
          </p:cNvCxnSpPr>
          <p:nvPr/>
        </p:nvCxnSpPr>
        <p:spPr>
          <a:xfrm>
            <a:off x="6175375" y="2565400"/>
            <a:ext cx="457200" cy="1588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lowchart: Process 43"/>
          <p:cNvSpPr/>
          <p:nvPr/>
        </p:nvSpPr>
        <p:spPr>
          <a:xfrm>
            <a:off x="6646863" y="1574800"/>
            <a:ext cx="762000" cy="457200"/>
          </a:xfrm>
          <a:prstGeom prst="flowChartProcess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M</a:t>
            </a:r>
          </a:p>
        </p:txBody>
      </p:sp>
      <p:sp>
        <p:nvSpPr>
          <p:cNvPr id="46" name="Flowchart: Process 45"/>
          <p:cNvSpPr/>
          <p:nvPr/>
        </p:nvSpPr>
        <p:spPr>
          <a:xfrm>
            <a:off x="6632575" y="2336800"/>
            <a:ext cx="762000" cy="457200"/>
          </a:xfrm>
          <a:prstGeom prst="flowChartProcess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M</a:t>
            </a:r>
          </a:p>
        </p:txBody>
      </p:sp>
      <p:sp>
        <p:nvSpPr>
          <p:cNvPr id="48" name="Flowchart: Connector 47"/>
          <p:cNvSpPr/>
          <p:nvPr/>
        </p:nvSpPr>
        <p:spPr>
          <a:xfrm>
            <a:off x="8004175" y="1574800"/>
            <a:ext cx="457200" cy="457200"/>
          </a:xfrm>
          <a:prstGeom prst="flowChartConnector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r</a:t>
            </a:r>
          </a:p>
        </p:txBody>
      </p:sp>
      <p:sp>
        <p:nvSpPr>
          <p:cNvPr id="49" name="Flowchart: Connector 48"/>
          <p:cNvSpPr/>
          <p:nvPr/>
        </p:nvSpPr>
        <p:spPr>
          <a:xfrm>
            <a:off x="8004175" y="2336800"/>
            <a:ext cx="457200" cy="457200"/>
          </a:xfrm>
          <a:prstGeom prst="flowChartConnector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r</a:t>
            </a:r>
          </a:p>
        </p:txBody>
      </p:sp>
      <p:cxnSp>
        <p:nvCxnSpPr>
          <p:cNvPr id="52" name="Straight Arrow Connector 51"/>
          <p:cNvCxnSpPr>
            <a:stCxn id="44" idx="3"/>
            <a:endCxn id="50" idx="1"/>
          </p:cNvCxnSpPr>
          <p:nvPr/>
        </p:nvCxnSpPr>
        <p:spPr>
          <a:xfrm>
            <a:off x="7421563" y="1803400"/>
            <a:ext cx="582612" cy="31750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6" idx="3"/>
          </p:cNvCxnSpPr>
          <p:nvPr/>
        </p:nvCxnSpPr>
        <p:spPr>
          <a:xfrm>
            <a:off x="7407275" y="2565400"/>
            <a:ext cx="609600" cy="1588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4" idx="3"/>
            <a:endCxn id="51" idx="1"/>
          </p:cNvCxnSpPr>
          <p:nvPr/>
        </p:nvCxnSpPr>
        <p:spPr>
          <a:xfrm>
            <a:off x="7421563" y="1803400"/>
            <a:ext cx="582612" cy="793750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cxnSpLocks noChangeShapeType="1"/>
            <a:stCxn id="46" idx="3"/>
          </p:cNvCxnSpPr>
          <p:nvPr/>
        </p:nvCxnSpPr>
        <p:spPr bwMode="auto">
          <a:xfrm flipV="1">
            <a:off x="7407275" y="1835150"/>
            <a:ext cx="596900" cy="730250"/>
          </a:xfrm>
          <a:prstGeom prst="straightConnector1">
            <a:avLst/>
          </a:prstGeom>
          <a:noFill/>
          <a:ln w="47625">
            <a:solidFill>
              <a:srgbClr val="4A7EB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0418" name="Text Box 50"/>
          <p:cNvSpPr txBox="1">
            <a:spLocks noChangeArrowheads="1"/>
          </p:cNvSpPr>
          <p:nvPr/>
        </p:nvSpPr>
        <p:spPr bwMode="auto">
          <a:xfrm>
            <a:off x="458788" y="2998788"/>
            <a:ext cx="4587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>
                <a:solidFill>
                  <a:srgbClr val="F30D0D"/>
                </a:solidFill>
              </a:rPr>
              <a:t>1.</a:t>
            </a:r>
          </a:p>
        </p:txBody>
      </p:sp>
      <p:sp>
        <p:nvSpPr>
          <p:cNvPr id="2" name="Rectangle 26"/>
          <p:cNvSpPr>
            <a:spLocks noChangeArrowheads="1"/>
          </p:cNvSpPr>
          <p:nvPr/>
        </p:nvSpPr>
        <p:spPr bwMode="auto">
          <a:xfrm>
            <a:off x="6369050" y="1436688"/>
            <a:ext cx="2198688" cy="1485900"/>
          </a:xfrm>
          <a:prstGeom prst="rect">
            <a:avLst/>
          </a:prstGeom>
          <a:solidFill>
            <a:srgbClr val="0011CF">
              <a:alpha val="22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85D8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sz="1800">
              <a:solidFill>
                <a:srgbClr val="FFFFFF"/>
              </a:solidFill>
              <a:latin typeface="Garamond" charset="0"/>
              <a:cs typeface="ＭＳ Ｐゴシック" charset="0"/>
            </a:endParaRPr>
          </a:p>
        </p:txBody>
      </p:sp>
      <p:sp>
        <p:nvSpPr>
          <p:cNvPr id="570420" name="Text Box 52"/>
          <p:cNvSpPr txBox="1">
            <a:spLocks noChangeArrowheads="1"/>
          </p:cNvSpPr>
          <p:nvPr/>
        </p:nvSpPr>
        <p:spPr bwMode="auto">
          <a:xfrm>
            <a:off x="2822575" y="2717800"/>
            <a:ext cx="4587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>
                <a:solidFill>
                  <a:srgbClr val="F30D0D"/>
                </a:solidFill>
              </a:rPr>
              <a:t>2.</a:t>
            </a:r>
          </a:p>
        </p:txBody>
      </p:sp>
      <p:sp>
        <p:nvSpPr>
          <p:cNvPr id="570421" name="Text Box 53"/>
          <p:cNvSpPr txBox="1">
            <a:spLocks noChangeArrowheads="1"/>
          </p:cNvSpPr>
          <p:nvPr/>
        </p:nvSpPr>
        <p:spPr bwMode="auto">
          <a:xfrm>
            <a:off x="7459663" y="2543175"/>
            <a:ext cx="4587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>
                <a:solidFill>
                  <a:srgbClr val="F30D0D"/>
                </a:solidFill>
              </a:rPr>
              <a:t>3.</a:t>
            </a:r>
          </a:p>
        </p:txBody>
      </p:sp>
      <p:sp>
        <p:nvSpPr>
          <p:cNvPr id="570422" name="Rectangle 54"/>
          <p:cNvSpPr>
            <a:spLocks noChangeArrowheads="1"/>
          </p:cNvSpPr>
          <p:nvPr/>
        </p:nvSpPr>
        <p:spPr bwMode="auto">
          <a:xfrm>
            <a:off x="704850" y="4024313"/>
            <a:ext cx="2984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i="1"/>
              <a:t>L is loop invariant, but</a:t>
            </a:r>
          </a:p>
        </p:txBody>
      </p:sp>
      <p:sp>
        <p:nvSpPr>
          <p:cNvPr id="570423" name="Rectangle 55"/>
          <p:cNvSpPr>
            <a:spLocks noChangeArrowheads="1"/>
          </p:cNvSpPr>
          <p:nvPr/>
        </p:nvSpPr>
        <p:spPr bwMode="auto">
          <a:xfrm>
            <a:off x="765175" y="5224463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i="1"/>
              <a:t>plus</a:t>
            </a:r>
          </a:p>
        </p:txBody>
      </p:sp>
      <p:sp>
        <p:nvSpPr>
          <p:cNvPr id="9" name="Flowchart: Connector 8"/>
          <p:cNvSpPr>
            <a:spLocks noChangeArrowheads="1"/>
          </p:cNvSpPr>
          <p:nvPr/>
        </p:nvSpPr>
        <p:spPr bwMode="auto">
          <a:xfrm>
            <a:off x="3397250" y="2314575"/>
            <a:ext cx="457200" cy="457200"/>
          </a:xfrm>
          <a:prstGeom prst="flowChartConnector">
            <a:avLst/>
          </a:prstGeom>
          <a:gradFill rotWithShape="0">
            <a:gsLst>
              <a:gs pos="0">
                <a:schemeClr val="accent1">
                  <a:alpha val="35001"/>
                </a:schemeClr>
              </a:gs>
              <a:gs pos="100000">
                <a:schemeClr val="folHlink"/>
              </a:gs>
            </a:gsLst>
            <a:lin ang="5400000" scaled="1"/>
          </a:gradFill>
          <a:ln w="25400">
            <a:solidFill>
              <a:srgbClr val="385D8A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en-US" sz="1800">
                <a:latin typeface="Arial" charset="0"/>
                <a:cs typeface="ＭＳ Ｐゴシック" charset="0"/>
              </a:rPr>
              <a:t>r</a:t>
            </a:r>
          </a:p>
        </p:txBody>
      </p:sp>
      <p:sp>
        <p:nvSpPr>
          <p:cNvPr id="10" name="Flowchart: Connector 8"/>
          <p:cNvSpPr>
            <a:spLocks noChangeArrowheads="1"/>
          </p:cNvSpPr>
          <p:nvPr/>
        </p:nvSpPr>
        <p:spPr bwMode="auto">
          <a:xfrm>
            <a:off x="3392488" y="1589088"/>
            <a:ext cx="457200" cy="457200"/>
          </a:xfrm>
          <a:prstGeom prst="flowChartConnector">
            <a:avLst/>
          </a:prstGeom>
          <a:gradFill rotWithShape="0">
            <a:gsLst>
              <a:gs pos="0">
                <a:schemeClr val="accent1">
                  <a:alpha val="35001"/>
                </a:schemeClr>
              </a:gs>
              <a:gs pos="100000">
                <a:schemeClr val="folHlink"/>
              </a:gs>
            </a:gsLst>
            <a:lin ang="5400000" scaled="1"/>
          </a:gradFill>
          <a:ln w="25400">
            <a:solidFill>
              <a:srgbClr val="385D8A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en-US" sz="1800">
                <a:latin typeface="Arial" charset="0"/>
                <a:cs typeface="ＭＳ Ｐゴシック" charset="0"/>
              </a:rPr>
              <a:t>r</a:t>
            </a:r>
          </a:p>
        </p:txBody>
      </p:sp>
      <p:cxnSp>
        <p:nvCxnSpPr>
          <p:cNvPr id="18" name="Straight Arrow Connector 41"/>
          <p:cNvCxnSpPr/>
          <p:nvPr/>
        </p:nvCxnSpPr>
        <p:spPr>
          <a:xfrm>
            <a:off x="3871913" y="1811338"/>
            <a:ext cx="457200" cy="1587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42"/>
          <p:cNvCxnSpPr/>
          <p:nvPr/>
        </p:nvCxnSpPr>
        <p:spPr>
          <a:xfrm>
            <a:off x="3871913" y="2573338"/>
            <a:ext cx="457200" cy="1587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Process 43"/>
          <p:cNvSpPr/>
          <p:nvPr/>
        </p:nvSpPr>
        <p:spPr>
          <a:xfrm>
            <a:off x="4343400" y="1582738"/>
            <a:ext cx="762000" cy="457200"/>
          </a:xfrm>
          <a:prstGeom prst="flowChartProcess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M</a:t>
            </a:r>
          </a:p>
        </p:txBody>
      </p:sp>
      <p:sp>
        <p:nvSpPr>
          <p:cNvPr id="21" name="Flowchart: Process 45"/>
          <p:cNvSpPr/>
          <p:nvPr/>
        </p:nvSpPr>
        <p:spPr>
          <a:xfrm>
            <a:off x="4329113" y="2344738"/>
            <a:ext cx="762000" cy="457200"/>
          </a:xfrm>
          <a:prstGeom prst="flowChartProcess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M</a:t>
            </a:r>
          </a:p>
        </p:txBody>
      </p:sp>
      <p:sp>
        <p:nvSpPr>
          <p:cNvPr id="22" name="Flowchart: Connector 47"/>
          <p:cNvSpPr/>
          <p:nvPr/>
        </p:nvSpPr>
        <p:spPr>
          <a:xfrm>
            <a:off x="5700713" y="1582738"/>
            <a:ext cx="457200" cy="457200"/>
          </a:xfrm>
          <a:prstGeom prst="flowChartConnector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r</a:t>
            </a:r>
          </a:p>
        </p:txBody>
      </p:sp>
      <p:sp>
        <p:nvSpPr>
          <p:cNvPr id="28" name="Flowchart: Connector 48"/>
          <p:cNvSpPr/>
          <p:nvPr/>
        </p:nvSpPr>
        <p:spPr>
          <a:xfrm>
            <a:off x="5700713" y="2344738"/>
            <a:ext cx="457200" cy="457200"/>
          </a:xfrm>
          <a:prstGeom prst="flowChartConnector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r</a:t>
            </a:r>
          </a:p>
        </p:txBody>
      </p:sp>
      <p:cxnSp>
        <p:nvCxnSpPr>
          <p:cNvPr id="29" name="Straight Arrow Connector 51"/>
          <p:cNvCxnSpPr>
            <a:endCxn id="50" idx="1"/>
          </p:cNvCxnSpPr>
          <p:nvPr/>
        </p:nvCxnSpPr>
        <p:spPr>
          <a:xfrm>
            <a:off x="5118100" y="1811338"/>
            <a:ext cx="582613" cy="31750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52"/>
          <p:cNvCxnSpPr/>
          <p:nvPr/>
        </p:nvCxnSpPr>
        <p:spPr>
          <a:xfrm>
            <a:off x="5103813" y="2573338"/>
            <a:ext cx="609600" cy="1587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53"/>
          <p:cNvCxnSpPr>
            <a:endCxn id="51" idx="1"/>
          </p:cNvCxnSpPr>
          <p:nvPr/>
        </p:nvCxnSpPr>
        <p:spPr>
          <a:xfrm>
            <a:off x="5118100" y="1811338"/>
            <a:ext cx="582613" cy="793750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54"/>
          <p:cNvCxnSpPr>
            <a:cxnSpLocks noChangeShapeType="1"/>
          </p:cNvCxnSpPr>
          <p:nvPr/>
        </p:nvCxnSpPr>
        <p:spPr bwMode="auto">
          <a:xfrm flipV="1">
            <a:off x="5103813" y="1843088"/>
            <a:ext cx="596900" cy="730250"/>
          </a:xfrm>
          <a:prstGeom prst="straightConnector1">
            <a:avLst/>
          </a:prstGeom>
          <a:noFill/>
          <a:ln w="47625">
            <a:solidFill>
              <a:srgbClr val="4A7EB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686866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37717-B85E-2C4C-8E03-91FE0007639D}" type="datetime1">
              <a:rPr lang="en-US"/>
              <a:pPr/>
              <a:t>4/22/12</a:t>
            </a:fld>
            <a:endParaRPr lang="en-US"/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UW</a:t>
            </a:r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68640-5EE0-8940-A0FD-69C181848F47}" type="slidenum">
              <a:rPr lang="en-US"/>
              <a:pPr/>
              <a:t>9</a:t>
            </a:fld>
            <a:endParaRPr lang="en-US"/>
          </a:p>
        </p:txBody>
      </p:sp>
      <p:sp>
        <p:nvSpPr>
          <p:cNvPr id="67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2: Transitive Closure</a:t>
            </a:r>
          </a:p>
        </p:txBody>
      </p:sp>
      <p:pic>
        <p:nvPicPr>
          <p:cNvPr id="676920" name="Picture 56" descr="&#10;Picture 5.png                                                  000C4E1AMacintosh HD                   C63A6B94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1447800"/>
            <a:ext cx="19685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6921" name="Text Box 57"/>
          <p:cNvSpPr txBox="1">
            <a:spLocks noChangeArrowheads="1"/>
          </p:cNvSpPr>
          <p:nvPr/>
        </p:nvSpPr>
        <p:spPr bwMode="auto">
          <a:xfrm>
            <a:off x="996950" y="1100138"/>
            <a:ext cx="11001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Friend</a:t>
            </a:r>
          </a:p>
        </p:txBody>
      </p:sp>
      <p:sp>
        <p:nvSpPr>
          <p:cNvPr id="676923" name="Text Box 59"/>
          <p:cNvSpPr txBox="1">
            <a:spLocks noChangeArrowheads="1"/>
          </p:cNvSpPr>
          <p:nvPr/>
        </p:nvSpPr>
        <p:spPr bwMode="auto">
          <a:xfrm>
            <a:off x="3638550" y="1165225"/>
            <a:ext cx="4268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/>
              <a:t>Find all transitive friends of Eric</a:t>
            </a:r>
          </a:p>
        </p:txBody>
      </p:sp>
      <p:sp>
        <p:nvSpPr>
          <p:cNvPr id="676924" name="Text Box 60"/>
          <p:cNvSpPr txBox="1">
            <a:spLocks noChangeArrowheads="1"/>
          </p:cNvSpPr>
          <p:nvPr/>
        </p:nvSpPr>
        <p:spPr bwMode="auto">
          <a:xfrm>
            <a:off x="4640263" y="2940050"/>
            <a:ext cx="2409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{Eric, Elisa} </a:t>
            </a:r>
          </a:p>
        </p:txBody>
      </p:sp>
      <p:sp>
        <p:nvSpPr>
          <p:cNvPr id="676925" name="Text Box 61"/>
          <p:cNvSpPr txBox="1">
            <a:spLocks noChangeArrowheads="1"/>
          </p:cNvSpPr>
          <p:nvPr/>
        </p:nvSpPr>
        <p:spPr bwMode="auto">
          <a:xfrm>
            <a:off x="4608513" y="3808413"/>
            <a:ext cx="24098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{Eric, Tom</a:t>
            </a:r>
          </a:p>
          <a:p>
            <a:r>
              <a:rPr lang="en-US"/>
              <a:t>  Eric, Harry}</a:t>
            </a:r>
          </a:p>
        </p:txBody>
      </p:sp>
      <p:sp>
        <p:nvSpPr>
          <p:cNvPr id="676926" name="Text Box 62"/>
          <p:cNvSpPr txBox="1">
            <a:spLocks noChangeArrowheads="1"/>
          </p:cNvSpPr>
          <p:nvPr/>
        </p:nvSpPr>
        <p:spPr bwMode="auto">
          <a:xfrm>
            <a:off x="4721225" y="4916488"/>
            <a:ext cx="825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{}</a:t>
            </a:r>
          </a:p>
        </p:txBody>
      </p:sp>
      <p:sp>
        <p:nvSpPr>
          <p:cNvPr id="676928" name="Text Box 64"/>
          <p:cNvSpPr txBox="1">
            <a:spLocks noChangeArrowheads="1"/>
          </p:cNvSpPr>
          <p:nvPr/>
        </p:nvSpPr>
        <p:spPr bwMode="auto">
          <a:xfrm>
            <a:off x="4071938" y="2946400"/>
            <a:ext cx="576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/>
              <a:t>R</a:t>
            </a:r>
            <a:r>
              <a:rPr lang="en-US" i="1" baseline="-25000"/>
              <a:t>1</a:t>
            </a:r>
            <a:endParaRPr lang="en-US"/>
          </a:p>
        </p:txBody>
      </p:sp>
      <p:sp>
        <p:nvSpPr>
          <p:cNvPr id="676929" name="Text Box 65"/>
          <p:cNvSpPr txBox="1">
            <a:spLocks noChangeArrowheads="1"/>
          </p:cNvSpPr>
          <p:nvPr/>
        </p:nvSpPr>
        <p:spPr bwMode="auto">
          <a:xfrm>
            <a:off x="4067175" y="1984375"/>
            <a:ext cx="5762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/>
              <a:t>R</a:t>
            </a:r>
            <a:r>
              <a:rPr lang="en-US" i="1" baseline="-25000"/>
              <a:t>0</a:t>
            </a:r>
            <a:endParaRPr lang="en-US" i="1"/>
          </a:p>
        </p:txBody>
      </p:sp>
      <p:sp>
        <p:nvSpPr>
          <p:cNvPr id="676930" name="Text Box 66"/>
          <p:cNvSpPr txBox="1">
            <a:spLocks noChangeArrowheads="1"/>
          </p:cNvSpPr>
          <p:nvPr/>
        </p:nvSpPr>
        <p:spPr bwMode="auto">
          <a:xfrm>
            <a:off x="4624388" y="1992313"/>
            <a:ext cx="2409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{Eric, Eric} </a:t>
            </a:r>
          </a:p>
        </p:txBody>
      </p:sp>
      <p:sp>
        <p:nvSpPr>
          <p:cNvPr id="676931" name="Text Box 67"/>
          <p:cNvSpPr txBox="1">
            <a:spLocks noChangeArrowheads="1"/>
          </p:cNvSpPr>
          <p:nvPr/>
        </p:nvSpPr>
        <p:spPr bwMode="auto">
          <a:xfrm>
            <a:off x="4106863" y="3832225"/>
            <a:ext cx="576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/>
              <a:t>R</a:t>
            </a:r>
            <a:r>
              <a:rPr lang="en-US" i="1" baseline="-25000"/>
              <a:t>2</a:t>
            </a:r>
            <a:endParaRPr lang="en-US"/>
          </a:p>
        </p:txBody>
      </p:sp>
      <p:sp>
        <p:nvSpPr>
          <p:cNvPr id="676932" name="Text Box 68"/>
          <p:cNvSpPr txBox="1">
            <a:spLocks noChangeArrowheads="1"/>
          </p:cNvSpPr>
          <p:nvPr/>
        </p:nvSpPr>
        <p:spPr bwMode="auto">
          <a:xfrm>
            <a:off x="4152900" y="4913313"/>
            <a:ext cx="5762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/>
              <a:t>R</a:t>
            </a:r>
            <a:r>
              <a:rPr lang="en-US" i="1" baseline="-25000"/>
              <a:t>3</a:t>
            </a:r>
            <a:endParaRPr lang="en-US"/>
          </a:p>
        </p:txBody>
      </p:sp>
      <p:sp>
        <p:nvSpPr>
          <p:cNvPr id="676933" name="Text Box 69"/>
          <p:cNvSpPr txBox="1">
            <a:spLocks noChangeArrowheads="1"/>
          </p:cNvSpPr>
          <p:nvPr/>
        </p:nvSpPr>
        <p:spPr bwMode="auto">
          <a:xfrm>
            <a:off x="471488" y="5657850"/>
            <a:ext cx="467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/>
              <a:t>(semi-naïve evaluation)</a:t>
            </a:r>
          </a:p>
        </p:txBody>
      </p:sp>
      <p:grpSp>
        <p:nvGrpSpPr>
          <p:cNvPr id="676936" name="Group 72"/>
          <p:cNvGrpSpPr>
            <a:grpSpLocks/>
          </p:cNvGrpSpPr>
          <p:nvPr/>
        </p:nvGrpSpPr>
        <p:grpSpPr bwMode="auto">
          <a:xfrm>
            <a:off x="930275" y="2120900"/>
            <a:ext cx="5559425" cy="2522538"/>
            <a:chOff x="586" y="1336"/>
            <a:chExt cx="3502" cy="1589"/>
          </a:xfrm>
        </p:grpSpPr>
        <p:sp>
          <p:nvSpPr>
            <p:cNvPr id="676934" name="AutoShape 70"/>
            <p:cNvSpPr>
              <a:spLocks noChangeArrowheads="1"/>
            </p:cNvSpPr>
            <p:nvPr/>
          </p:nvSpPr>
          <p:spPr bwMode="auto">
            <a:xfrm>
              <a:off x="586" y="1336"/>
              <a:ext cx="1270" cy="380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935" name="AutoShape 71"/>
            <p:cNvSpPr>
              <a:spLocks noChangeArrowheads="1"/>
            </p:cNvSpPr>
            <p:nvPr/>
          </p:nvSpPr>
          <p:spPr bwMode="auto">
            <a:xfrm>
              <a:off x="2538" y="2372"/>
              <a:ext cx="1550" cy="553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76940" name="Group 76"/>
          <p:cNvGrpSpPr>
            <a:grpSpLocks/>
          </p:cNvGrpSpPr>
          <p:nvPr/>
        </p:nvGrpSpPr>
        <p:grpSpPr bwMode="auto">
          <a:xfrm>
            <a:off x="938213" y="2825750"/>
            <a:ext cx="5546725" cy="685800"/>
            <a:chOff x="591" y="1780"/>
            <a:chExt cx="3494" cy="432"/>
          </a:xfrm>
        </p:grpSpPr>
        <p:sp>
          <p:nvSpPr>
            <p:cNvPr id="676938" name="AutoShape 74"/>
            <p:cNvSpPr>
              <a:spLocks noChangeArrowheads="1"/>
            </p:cNvSpPr>
            <p:nvPr/>
          </p:nvSpPr>
          <p:spPr bwMode="auto">
            <a:xfrm>
              <a:off x="591" y="1780"/>
              <a:ext cx="1270" cy="231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30D0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939" name="AutoShape 75"/>
            <p:cNvSpPr>
              <a:spLocks noChangeArrowheads="1"/>
            </p:cNvSpPr>
            <p:nvPr/>
          </p:nvSpPr>
          <p:spPr bwMode="auto">
            <a:xfrm>
              <a:off x="2535" y="1824"/>
              <a:ext cx="1550" cy="388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30D0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2955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5">
      <a:dk1>
        <a:srgbClr val="000000"/>
      </a:dk1>
      <a:lt1>
        <a:srgbClr val="FFFFFF"/>
      </a:lt1>
      <a:dk2>
        <a:srgbClr val="000066"/>
      </a:dk2>
      <a:lt2>
        <a:srgbClr val="333333"/>
      </a:lt2>
      <a:accent1>
        <a:srgbClr val="C4709A"/>
      </a:accent1>
      <a:accent2>
        <a:srgbClr val="4B4EB5"/>
      </a:accent2>
      <a:accent3>
        <a:srgbClr val="FFFFFF"/>
      </a:accent3>
      <a:accent4>
        <a:srgbClr val="000000"/>
      </a:accent4>
      <a:accent5>
        <a:srgbClr val="DEBBCA"/>
      </a:accent5>
      <a:accent6>
        <a:srgbClr val="4346A4"/>
      </a:accent6>
      <a:hlink>
        <a:srgbClr val="C481CF"/>
      </a:hlink>
      <a:folHlink>
        <a:srgbClr val="76B749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11813</TotalTime>
  <Words>3815</Words>
  <Application>Microsoft Macintosh PowerPoint</Application>
  <PresentationFormat>On-screen Show (4:3)</PresentationFormat>
  <Paragraphs>1028</Paragraphs>
  <Slides>73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76" baseType="lpstr">
      <vt:lpstr>Blank Presentation</vt:lpstr>
      <vt:lpstr>Worksheet</vt:lpstr>
      <vt:lpstr>Microsoft Excel 97 - 2004 Worksheet</vt:lpstr>
      <vt:lpstr>Data-Intensive Scalable Computing in the Cloud</vt:lpstr>
      <vt:lpstr>Today</vt:lpstr>
      <vt:lpstr>Review</vt:lpstr>
      <vt:lpstr>PowerPoint Presentation</vt:lpstr>
      <vt:lpstr>Iterative Algorithms</vt:lpstr>
      <vt:lpstr>Example 1: PageRank</vt:lpstr>
      <vt:lpstr>A MapReduce Implementation</vt:lpstr>
      <vt:lpstr>What’s the problem?</vt:lpstr>
      <vt:lpstr>Example 2: Transitive Closure</vt:lpstr>
      <vt:lpstr>Example 2 in MapReduce</vt:lpstr>
      <vt:lpstr>What’s the problem?</vt:lpstr>
      <vt:lpstr>Example 3: k-means</vt:lpstr>
      <vt:lpstr>What’s the problem?</vt:lpstr>
      <vt:lpstr>Approach: Inter-iteration caching</vt:lpstr>
      <vt:lpstr>RI: Reducer Input Cache</vt:lpstr>
      <vt:lpstr>Reducer Input Cache Benefit</vt:lpstr>
      <vt:lpstr>Reducer Input Cache Benefit</vt:lpstr>
      <vt:lpstr>Reducer Input Cache Benefit</vt:lpstr>
      <vt:lpstr>PowerPoint Presentation</vt:lpstr>
      <vt:lpstr>Homework Review</vt:lpstr>
      <vt:lpstr>PowerPoint Presentation</vt:lpstr>
      <vt:lpstr>Social Network</vt:lpstr>
      <vt:lpstr>Relational Join Example</vt:lpstr>
      <vt:lpstr>Relation Join, again</vt:lpstr>
      <vt:lpstr>PowerPoint Presentation</vt:lpstr>
      <vt:lpstr>Bioinformatics</vt:lpstr>
      <vt:lpstr>RDBMS and Cloud computing</vt:lpstr>
      <vt:lpstr>Roadmap</vt:lpstr>
      <vt:lpstr>Roadmap</vt:lpstr>
      <vt:lpstr>Relational Database History</vt:lpstr>
      <vt:lpstr>Key Idea: Data Independence</vt:lpstr>
      <vt:lpstr>Key Idea: Indexes</vt:lpstr>
      <vt:lpstr>Key Idea: An Algebra of Tables</vt:lpstr>
      <vt:lpstr>Key Idea: Algebraic Optimization</vt:lpstr>
      <vt:lpstr>Key Idea: Declarative Languages</vt:lpstr>
      <vt:lpstr>Shared Nothing Parallel Databases</vt:lpstr>
      <vt:lpstr>Example System: Teradata</vt:lpstr>
      <vt:lpstr>Example System: Teradata</vt:lpstr>
      <vt:lpstr>Example System: Teradata</vt:lpstr>
      <vt:lpstr>Example System: Teradata</vt:lpstr>
      <vt:lpstr>Example System: Teradata</vt:lpstr>
      <vt:lpstr>MapReduce Contemporaries</vt:lpstr>
      <vt:lpstr>MapReduce vs RDBMS</vt:lpstr>
      <vt:lpstr>Comparison</vt:lpstr>
      <vt:lpstr>Roadmap</vt:lpstr>
      <vt:lpstr>Hadoop vs. RDBMS</vt:lpstr>
      <vt:lpstr>Load Times</vt:lpstr>
      <vt:lpstr>Grep-like Task</vt:lpstr>
      <vt:lpstr>Selection Task</vt:lpstr>
      <vt:lpstr>Aggregation Task</vt:lpstr>
      <vt:lpstr>Join Task</vt:lpstr>
      <vt:lpstr>Roadmap</vt:lpstr>
      <vt:lpstr>Current DBaaS offerings</vt:lpstr>
      <vt:lpstr>Roadmap</vt:lpstr>
      <vt:lpstr>Database-as-a-Service For the 99%</vt:lpstr>
      <vt:lpstr>Problem</vt:lpstr>
      <vt:lpstr>Simple Example</vt:lpstr>
      <vt:lpstr>PowerPoint Presentation</vt:lpstr>
      <vt:lpstr>PowerPoint Presentation</vt:lpstr>
      <vt:lpstr>What’s the point?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Details</vt:lpstr>
      <vt:lpstr>View Semantics and Features</vt:lpstr>
      <vt:lpstr>SQLShare as a Research Platform</vt:lpstr>
      <vt:lpstr>2010 Pilot- Outreach and Education-based sampling:  Schooner Adventuress</vt:lpstr>
      <vt:lpstr>PowerPoint Presentation</vt:lpstr>
      <vt:lpstr>PowerPoint Presentation</vt:lpstr>
      <vt:lpstr>PowerPoint Presentation</vt:lpstr>
      <vt:lpstr>PowerPoint Presentation</vt:lpstr>
    </vt:vector>
  </TitlesOfParts>
  <Company>6漈蓕뫤卌䐸뿿좀Ā䀀蓖ኌ뿿좔뿿좀_x000f_苴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Howe</dc:creator>
  <cp:lastModifiedBy>Bill Howe</cp:lastModifiedBy>
  <cp:revision>678</cp:revision>
  <dcterms:created xsi:type="dcterms:W3CDTF">2009-03-10T18:36:03Z</dcterms:created>
  <dcterms:modified xsi:type="dcterms:W3CDTF">2012-04-24T16:34:37Z</dcterms:modified>
</cp:coreProperties>
</file>